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26.svg" ContentType="image/svg+xml"/>
  <Override PartName="/ppt/media/image28.svg" ContentType="image/svg+xml"/>
  <Override PartName="/ppt/media/image30.svg" ContentType="image/svg+xml"/>
  <Override PartName="/ppt/media/image5.svg" ContentType="image/svg+xml"/>
  <Override PartName="/ppt/media/image7.svg" ContentType="image/svg+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3"/>
  </p:sldMasterIdLst>
  <p:sldIdLst>
    <p:sldId id="256" r:id="rId4"/>
    <p:sldId id="257" r:id="rId5"/>
    <p:sldId id="258" r:id="rId6"/>
    <p:sldId id="307" r:id="rId7"/>
    <p:sldId id="315" r:id="rId8"/>
    <p:sldId id="261" r:id="rId9"/>
    <p:sldId id="316" r:id="rId10"/>
    <p:sldId id="342" r:id="rId11"/>
    <p:sldId id="343" r:id="rId12"/>
    <p:sldId id="317" r:id="rId13"/>
    <p:sldId id="344" r:id="rId14"/>
    <p:sldId id="318" r:id="rId15"/>
    <p:sldId id="319" r:id="rId16"/>
    <p:sldId id="320" r:id="rId17"/>
    <p:sldId id="321" r:id="rId18"/>
    <p:sldId id="323" r:id="rId19"/>
    <p:sldId id="322" r:id="rId20"/>
    <p:sldId id="325" r:id="rId21"/>
    <p:sldId id="326" r:id="rId22"/>
    <p:sldId id="327" r:id="rId23"/>
    <p:sldId id="324" r:id="rId24"/>
    <p:sldId id="328" r:id="rId25"/>
    <p:sldId id="329" r:id="rId26"/>
    <p:sldId id="330" r:id="rId27"/>
    <p:sldId id="331" r:id="rId28"/>
    <p:sldId id="332" r:id="rId29"/>
    <p:sldId id="333" r:id="rId30"/>
    <p:sldId id="335" r:id="rId31"/>
    <p:sldId id="336" r:id="rId32"/>
    <p:sldId id="337" r:id="rId33"/>
    <p:sldId id="341" r:id="rId34"/>
    <p:sldId id="334" r:id="rId35"/>
    <p:sldId id="338" r:id="rId36"/>
    <p:sldId id="339" r:id="rId37"/>
    <p:sldId id="278" r:id="rId3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53E"/>
    <a:srgbClr val="FFFFFF"/>
    <a:srgbClr val="ED7D31"/>
    <a:srgbClr val="5B9BD5"/>
    <a:srgbClr val="E7E6E6"/>
    <a:srgbClr val="BFBFBF"/>
    <a:srgbClr val="FFBB31"/>
    <a:srgbClr val="63AF43"/>
    <a:srgbClr val="EC7E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01"/>
    <p:restoredTop sz="96327"/>
  </p:normalViewPr>
  <p:slideViewPr>
    <p:cSldViewPr snapToGrid="0">
      <p:cViewPr varScale="1">
        <p:scale>
          <a:sx n="84" d="100"/>
          <a:sy n="84" d="100"/>
        </p:scale>
        <p:origin x="4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bleStyles" Target="tableStyles.xml"/><Relationship Id="rId40" Type="http://schemas.openxmlformats.org/officeDocument/2006/relationships/viewProps" Target="viewProps.xml"/><Relationship Id="rId4" Type="http://schemas.openxmlformats.org/officeDocument/2006/relationships/slide" Target="slides/slide1.xml"/><Relationship Id="rId39" Type="http://schemas.openxmlformats.org/officeDocument/2006/relationships/presProps" Target="presProps.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Master" Target="slideMasters/slideMaster2.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endParaRPr kumimoji="1"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endParaRPr kumimoji="1" lang="zh-CN" altLang="en-US"/>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endParaRPr kumimoji="1"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endParaRPr kumimoji="1" lang="zh-CN" altLang="en-US"/>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endParaRPr kumimoji="1" lang="zh-CN" altLang="en-US"/>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image" Target="../media/image3.jpeg"/><Relationship Id="rId2" Type="http://schemas.openxmlformats.org/officeDocument/2006/relationships/tags" Target="../tags/tag2.xml"/><Relationship Id="rId1" Type="http://schemas.openxmlformats.org/officeDocument/2006/relationships/tags" Target="../tags/tag1.xml"/></Relationships>
</file>

<file path=ppt/slides/_rels/slide12.xml.rels><?xml version="1.0" encoding="UTF-8" standalone="yes"?>
<Relationships xmlns="http://schemas.openxmlformats.org/package/2006/relationships"><Relationship Id="rId9" Type="http://schemas.openxmlformats.org/officeDocument/2006/relationships/tags" Target="../tags/tag12.xml"/><Relationship Id="rId8" Type="http://schemas.openxmlformats.org/officeDocument/2006/relationships/tags" Target="../tags/tag11.xml"/><Relationship Id="rId7" Type="http://schemas.openxmlformats.org/officeDocument/2006/relationships/tags" Target="../tags/tag10.xml"/><Relationship Id="rId6" Type="http://schemas.openxmlformats.org/officeDocument/2006/relationships/tags" Target="../tags/tag9.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9" Type="http://schemas.openxmlformats.org/officeDocument/2006/relationships/slideLayout" Target="../slideLayouts/slideLayout13.xml"/><Relationship Id="rId18" Type="http://schemas.openxmlformats.org/officeDocument/2006/relationships/tags" Target="../tags/tag21.xml"/><Relationship Id="rId17" Type="http://schemas.openxmlformats.org/officeDocument/2006/relationships/tags" Target="../tags/tag20.xml"/><Relationship Id="rId16" Type="http://schemas.openxmlformats.org/officeDocument/2006/relationships/tags" Target="../tags/tag19.xml"/><Relationship Id="rId15" Type="http://schemas.openxmlformats.org/officeDocument/2006/relationships/tags" Target="../tags/tag18.xml"/><Relationship Id="rId14" Type="http://schemas.openxmlformats.org/officeDocument/2006/relationships/tags" Target="../tags/tag17.xml"/><Relationship Id="rId13" Type="http://schemas.openxmlformats.org/officeDocument/2006/relationships/tags" Target="../tags/tag16.xml"/><Relationship Id="rId12" Type="http://schemas.openxmlformats.org/officeDocument/2006/relationships/tags" Target="../tags/tag15.xml"/><Relationship Id="rId11" Type="http://schemas.openxmlformats.org/officeDocument/2006/relationships/tags" Target="../tags/tag14.xml"/><Relationship Id="rId10" Type="http://schemas.openxmlformats.org/officeDocument/2006/relationships/tags" Target="../tags/tag13.xml"/><Relationship Id="rId1" Type="http://schemas.openxmlformats.org/officeDocument/2006/relationships/image" Target="../media/image3.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tags" Target="../tags/tag27.xml"/><Relationship Id="rId7" Type="http://schemas.openxmlformats.org/officeDocument/2006/relationships/tags" Target="../tags/tag26.xml"/><Relationship Id="rId6" Type="http://schemas.openxmlformats.org/officeDocument/2006/relationships/tags" Target="../tags/tag25.xml"/><Relationship Id="rId5" Type="http://schemas.openxmlformats.org/officeDocument/2006/relationships/tags" Target="../tags/tag24.xml"/><Relationship Id="rId4" Type="http://schemas.openxmlformats.org/officeDocument/2006/relationships/tags" Target="../tags/tag23.xml"/><Relationship Id="rId3" Type="http://schemas.openxmlformats.org/officeDocument/2006/relationships/tags" Target="../tags/tag22.xml"/><Relationship Id="rId2" Type="http://schemas.openxmlformats.org/officeDocument/2006/relationships/image" Target="../media/image14.jpeg"/><Relationship Id="rId11" Type="http://schemas.openxmlformats.org/officeDocument/2006/relationships/slideLayout" Target="../slideLayouts/slideLayout13.xml"/><Relationship Id="rId10" Type="http://schemas.openxmlformats.org/officeDocument/2006/relationships/tags" Target="../tags/tag29.xml"/><Relationship Id="rId1" Type="http://schemas.openxmlformats.org/officeDocument/2006/relationships/image" Target="../media/image3.jpeg"/></Relationships>
</file>

<file path=ppt/slides/_rels/slide1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18.png"/><Relationship Id="rId4" Type="http://schemas.openxmlformats.org/officeDocument/2006/relationships/image" Target="../media/image17.png"/><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3.jpeg"/></Relationships>
</file>

<file path=ppt/slides/_rels/slide16.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0" Type="http://schemas.openxmlformats.org/officeDocument/2006/relationships/slideLayout" Target="../slideLayouts/slideLayout13.xml"/><Relationship Id="rId1" Type="http://schemas.openxmlformats.org/officeDocument/2006/relationships/image" Target="../media/image3.jpeg"/></Relationships>
</file>

<file path=ppt/slides/_rels/slide17.xml.rels><?xml version="1.0" encoding="UTF-8" standalone="yes"?>
<Relationships xmlns="http://schemas.openxmlformats.org/package/2006/relationships"><Relationship Id="rId9" Type="http://schemas.openxmlformats.org/officeDocument/2006/relationships/tags" Target="../tags/tag45.xml"/><Relationship Id="rId8" Type="http://schemas.openxmlformats.org/officeDocument/2006/relationships/tags" Target="../tags/tag44.xml"/><Relationship Id="rId7" Type="http://schemas.openxmlformats.org/officeDocument/2006/relationships/tags" Target="../tags/tag43.xml"/><Relationship Id="rId6" Type="http://schemas.openxmlformats.org/officeDocument/2006/relationships/tags" Target="../tags/tag42.xml"/><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2" Type="http://schemas.openxmlformats.org/officeDocument/2006/relationships/slideLayout" Target="../slideLayouts/slideLayout13.xml"/><Relationship Id="rId11" Type="http://schemas.openxmlformats.org/officeDocument/2006/relationships/tags" Target="../tags/tag47.xml"/><Relationship Id="rId10" Type="http://schemas.openxmlformats.org/officeDocument/2006/relationships/tags" Target="../tags/tag46.xml"/><Relationship Id="rId1" Type="http://schemas.openxmlformats.org/officeDocument/2006/relationships/image" Target="../media/image3.jpeg"/></Relationships>
</file>

<file path=ppt/slides/_rels/slide18.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19.emf"/><Relationship Id="rId6" Type="http://schemas.openxmlformats.org/officeDocument/2006/relationships/tags" Target="../tags/tag52.xml"/><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22.png"/><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tags" Target="../tags/tag55.xml"/><Relationship Id="rId3" Type="http://schemas.openxmlformats.org/officeDocument/2006/relationships/tags" Target="../tags/tag54.xml"/><Relationship Id="rId2" Type="http://schemas.openxmlformats.org/officeDocument/2006/relationships/tags" Target="../tags/tag53.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24.jpeg"/><Relationship Id="rId7" Type="http://schemas.openxmlformats.org/officeDocument/2006/relationships/image" Target="../media/image23.emf"/><Relationship Id="rId6" Type="http://schemas.openxmlformats.org/officeDocument/2006/relationships/tags" Target="../tags/tag60.xml"/><Relationship Id="rId5" Type="http://schemas.openxmlformats.org/officeDocument/2006/relationships/tags" Target="../tags/tag59.xml"/><Relationship Id="rId4" Type="http://schemas.openxmlformats.org/officeDocument/2006/relationships/tags" Target="../tags/tag58.xml"/><Relationship Id="rId3" Type="http://schemas.openxmlformats.org/officeDocument/2006/relationships/tags" Target="../tags/tag57.xml"/><Relationship Id="rId2" Type="http://schemas.openxmlformats.org/officeDocument/2006/relationships/tags" Target="../tags/tag56.xml"/><Relationship Id="rId1" Type="http://schemas.openxmlformats.org/officeDocument/2006/relationships/image" Target="../media/image3.jpeg"/></Relationships>
</file>

<file path=ppt/slides/_rels/slide21.xml.rels><?xml version="1.0" encoding="UTF-8" standalone="yes"?>
<Relationships xmlns="http://schemas.openxmlformats.org/package/2006/relationships"><Relationship Id="rId9" Type="http://schemas.openxmlformats.org/officeDocument/2006/relationships/image" Target="../media/image7.svg"/><Relationship Id="rId8" Type="http://schemas.openxmlformats.org/officeDocument/2006/relationships/image" Target="../media/image6.png"/><Relationship Id="rId7" Type="http://schemas.openxmlformats.org/officeDocument/2006/relationships/image" Target="../media/image30.svg"/><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 Id="rId3" Type="http://schemas.openxmlformats.org/officeDocument/2006/relationships/image" Target="../media/image26.svg"/><Relationship Id="rId2" Type="http://schemas.openxmlformats.org/officeDocument/2006/relationships/image" Target="../media/image25.png"/><Relationship Id="rId10" Type="http://schemas.openxmlformats.org/officeDocument/2006/relationships/slideLayout" Target="../slideLayouts/slideLayout13.xml"/><Relationship Id="rId1" Type="http://schemas.openxmlformats.org/officeDocument/2006/relationships/image" Target="../media/image3.jpeg"/></Relationships>
</file>

<file path=ppt/slides/_rels/slide22.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image" Target="../media/image36.png"/><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image" Target="../media/image3.jpeg"/></Relationships>
</file>

<file path=ppt/slides/_rels/slide2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39.png"/><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image" Target="../media/image3.jpeg"/></Relationships>
</file>

<file path=ppt/slides/_rels/slide24.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43.emf"/><Relationship Id="rId5" Type="http://schemas.openxmlformats.org/officeDocument/2006/relationships/image" Target="../media/image42.jpeg"/><Relationship Id="rId4" Type="http://schemas.openxmlformats.org/officeDocument/2006/relationships/image" Target="../media/image41.jpeg"/><Relationship Id="rId3" Type="http://schemas.openxmlformats.org/officeDocument/2006/relationships/image" Target="../media/image40.png"/><Relationship Id="rId2" Type="http://schemas.openxmlformats.org/officeDocument/2006/relationships/tags" Target="../tags/tag61.xml"/><Relationship Id="rId1" Type="http://schemas.openxmlformats.org/officeDocument/2006/relationships/image" Target="../media/image3.jpeg"/></Relationships>
</file>

<file path=ppt/slides/_rels/slide2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tags" Target="../tags/tag62.xml"/><Relationship Id="rId4" Type="http://schemas.openxmlformats.org/officeDocument/2006/relationships/image" Target="../media/image37.png"/><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image" Target="../media/image3.jpeg"/></Relationships>
</file>

<file path=ppt/slides/_rels/slide26.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 Type="http://schemas.openxmlformats.org/officeDocument/2006/relationships/image" Target="../media/image3.jpeg"/></Relationships>
</file>

<file path=ppt/slides/_rels/slide27.xml.rels><?xml version="1.0" encoding="UTF-8" standalone="yes"?>
<Relationships xmlns="http://schemas.openxmlformats.org/package/2006/relationships"><Relationship Id="rId9" Type="http://schemas.openxmlformats.org/officeDocument/2006/relationships/tags" Target="../tags/tag76.xml"/><Relationship Id="rId8" Type="http://schemas.openxmlformats.org/officeDocument/2006/relationships/tags" Target="../tags/tag75.xml"/><Relationship Id="rId7" Type="http://schemas.openxmlformats.org/officeDocument/2006/relationships/tags" Target="../tags/tag74.xml"/><Relationship Id="rId6" Type="http://schemas.openxmlformats.org/officeDocument/2006/relationships/tags" Target="../tags/tag73.xml"/><Relationship Id="rId5" Type="http://schemas.openxmlformats.org/officeDocument/2006/relationships/tags" Target="../tags/tag72.xml"/><Relationship Id="rId4" Type="http://schemas.openxmlformats.org/officeDocument/2006/relationships/tags" Target="../tags/tag71.xml"/><Relationship Id="rId3" Type="http://schemas.openxmlformats.org/officeDocument/2006/relationships/tags" Target="../tags/tag70.xml"/><Relationship Id="rId2" Type="http://schemas.openxmlformats.org/officeDocument/2006/relationships/tags" Target="../tags/tag69.xml"/><Relationship Id="rId11" Type="http://schemas.openxmlformats.org/officeDocument/2006/relationships/slideLayout" Target="../slideLayouts/slideLayout13.xml"/><Relationship Id="rId10" Type="http://schemas.openxmlformats.org/officeDocument/2006/relationships/tags" Target="../tags/tag77.xml"/><Relationship Id="rId1" Type="http://schemas.openxmlformats.org/officeDocument/2006/relationships/image" Target="../media/image3.jpeg"/></Relationships>
</file>

<file path=ppt/slides/_rels/slide28.xml.rels><?xml version="1.0" encoding="UTF-8" standalone="yes"?>
<Relationships xmlns="http://schemas.openxmlformats.org/package/2006/relationships"><Relationship Id="rId9" Type="http://schemas.openxmlformats.org/officeDocument/2006/relationships/image" Target="../media/image47.png"/><Relationship Id="rId8" Type="http://schemas.openxmlformats.org/officeDocument/2006/relationships/image" Target="../media/image46.emf"/><Relationship Id="rId7" Type="http://schemas.openxmlformats.org/officeDocument/2006/relationships/image" Target="../media/image45.png"/><Relationship Id="rId6" Type="http://schemas.openxmlformats.org/officeDocument/2006/relationships/image" Target="../media/image44.png"/><Relationship Id="rId5" Type="http://schemas.openxmlformats.org/officeDocument/2006/relationships/tags" Target="../tags/tag81.xml"/><Relationship Id="rId4" Type="http://schemas.openxmlformats.org/officeDocument/2006/relationships/tags" Target="../tags/tag80.xml"/><Relationship Id="rId3" Type="http://schemas.openxmlformats.org/officeDocument/2006/relationships/tags" Target="../tags/tag79.xml"/><Relationship Id="rId2" Type="http://schemas.openxmlformats.org/officeDocument/2006/relationships/tags" Target="../tags/tag78.xml"/><Relationship Id="rId11" Type="http://schemas.openxmlformats.org/officeDocument/2006/relationships/slideLayout" Target="../slideLayouts/slideLayout13.xml"/><Relationship Id="rId10" Type="http://schemas.openxmlformats.org/officeDocument/2006/relationships/image" Target="../media/image48.png"/><Relationship Id="rId1" Type="http://schemas.openxmlformats.org/officeDocument/2006/relationships/image" Target="../media/image3.jpeg"/></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3.xml"/><Relationship Id="rId7" Type="http://schemas.openxmlformats.org/officeDocument/2006/relationships/hyperlink" Target="0.20.50.8" TargetMode="External"/><Relationship Id="rId6" Type="http://schemas.openxmlformats.org/officeDocument/2006/relationships/tags" Target="../tags/tag86.xml"/><Relationship Id="rId5" Type="http://schemas.openxmlformats.org/officeDocument/2006/relationships/tags" Target="../tags/tag85.xml"/><Relationship Id="rId4" Type="http://schemas.openxmlformats.org/officeDocument/2006/relationships/tags" Target="../tags/tag84.xml"/><Relationship Id="rId3" Type="http://schemas.openxmlformats.org/officeDocument/2006/relationships/tags" Target="../tags/tag83.xml"/><Relationship Id="rId2" Type="http://schemas.openxmlformats.org/officeDocument/2006/relationships/tags" Target="../tags/tag82.xml"/><Relationship Id="rId1"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30.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tags" Target="../tags/tag90.xml"/><Relationship Id="rId4" Type="http://schemas.openxmlformats.org/officeDocument/2006/relationships/tags" Target="../tags/tag89.xml"/><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image" Target="../media/image3.jpe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png"/></Relationships>
</file>

<file path=ppt/slides/_rels/slide32.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91.xml"/><Relationship Id="rId3" Type="http://schemas.openxmlformats.org/officeDocument/2006/relationships/image" Target="../media/image51.png"/><Relationship Id="rId2" Type="http://schemas.openxmlformats.org/officeDocument/2006/relationships/image" Target="../media/image50.jpeg"/><Relationship Id="rId1" Type="http://schemas.openxmlformats.org/officeDocument/2006/relationships/image" Target="../media/image3.jpeg"/></Relationships>
</file>

<file path=ppt/slides/_rels/slide3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ags" Target="../tags/tag93.xml"/><Relationship Id="rId3" Type="http://schemas.openxmlformats.org/officeDocument/2006/relationships/image" Target="../media/image52.jpeg"/><Relationship Id="rId2" Type="http://schemas.openxmlformats.org/officeDocument/2006/relationships/tags" Target="../tags/tag92.xml"/><Relationship Id="rId1" Type="http://schemas.openxmlformats.org/officeDocument/2006/relationships/image" Target="../media/image3.jpeg"/></Relationships>
</file>

<file path=ppt/slides/_rels/slide34.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53.png"/><Relationship Id="rId3" Type="http://schemas.openxmlformats.org/officeDocument/2006/relationships/tags" Target="../tags/tag95.xml"/><Relationship Id="rId2" Type="http://schemas.openxmlformats.org/officeDocument/2006/relationships/tags" Target="../tags/tag94.xml"/><Relationship Id="rId1" Type="http://schemas.openxmlformats.org/officeDocument/2006/relationships/image" Target="../media/image3.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2.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jpeg"/></Relationships>
</file>

<file path=ppt/slides/_rels/slide5.xml.rels><?xml version="1.0" encoding="UTF-8" standalone="yes"?>
<Relationships xmlns="http://schemas.openxmlformats.org/package/2006/relationships"><Relationship Id="rId6" Type="http://schemas.openxmlformats.org/officeDocument/2006/relationships/slideLayout" Target="../slideLayouts/slideLayout13.xml"/><Relationship Id="rId5" Type="http://schemas.openxmlformats.org/officeDocument/2006/relationships/image" Target="../media/image7.svg"/><Relationship Id="rId4" Type="http://schemas.openxmlformats.org/officeDocument/2006/relationships/image" Target="../media/image6.png"/><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image" Target="../media/image3.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png"/></Relationships>
</file>

<file path=ppt/slides/_rels/slide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endParaRPr kumimoji="1" lang="zh-CN" altLang="en-US" sz="4800" b="1" spc="600" dirty="0">
              <a:solidFill>
                <a:schemeClr val="bg1"/>
              </a:solidFill>
              <a:latin typeface="微软雅黑" panose="020B0503020204020204" pitchFamily="34" charset="-122"/>
              <a:ea typeface="微软雅黑" panose="020B0503020204020204" pitchFamily="34" charset="-122"/>
            </a:endParaRP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endPar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endPar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endPar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2"/>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03</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1"/>
          <a:srcRect/>
          <a:stretch>
            <a:fillRect/>
          </a:stretch>
        </p:blipFill>
        <p:spPr>
          <a:xfrm>
            <a:off x="9732161" y="512103"/>
            <a:ext cx="1962511" cy="424811"/>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rot="0">
            <a:off x="1543685" y="5423535"/>
            <a:ext cx="10517505" cy="1230630"/>
            <a:chOff x="658" y="7906"/>
            <a:chExt cx="17884" cy="2290"/>
          </a:xfrm>
        </p:grpSpPr>
        <p:sp>
          <p:nvSpPr>
            <p:cNvPr id="10" name="幻云PPT-演示军团1"/>
            <p:cNvSpPr/>
            <p:nvPr>
              <p:custDataLst>
                <p:tags r:id="rId1"/>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latin typeface="+mj-lt"/>
                <a:ea typeface="+mj-lt"/>
                <a:cs typeface="OPPOSans B" panose="00020600040101010101" pitchFamily="18" charset="-122"/>
              </a:endParaRPr>
            </a:p>
          </p:txBody>
        </p:sp>
        <p:sp>
          <p:nvSpPr>
            <p:cNvPr id="11" name="幻云PPT-演示军团2"/>
            <p:cNvSpPr/>
            <p:nvPr>
              <p:custDataLst>
                <p:tags r:id="rId2"/>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幻云PPT-演示军团3"/>
          <p:cNvSpPr/>
          <p:nvPr>
            <p:custDataLst>
              <p:tags r:id="rId4"/>
            </p:custDataLst>
          </p:nvPr>
        </p:nvSpPr>
        <p:spPr>
          <a:xfrm>
            <a:off x="1765300" y="1414145"/>
            <a:ext cx="973328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研究内容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5"/>
            </p:custDataLst>
          </p:nvPr>
        </p:nvSpPr>
        <p:spPr>
          <a:xfrm>
            <a:off x="1673860" y="1987550"/>
            <a:ext cx="10257790" cy="402907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 name="文本框 1"/>
          <p:cNvSpPr txBox="1"/>
          <p:nvPr/>
        </p:nvSpPr>
        <p:spPr>
          <a:xfrm>
            <a:off x="1898650" y="2428240"/>
            <a:ext cx="4584700" cy="1960880"/>
          </a:xfrm>
          <a:prstGeom prst="rect">
            <a:avLst/>
          </a:prstGeom>
        </p:spPr>
        <p:txBody>
          <a:bodyPr wrap="square">
            <a:spAutoFit/>
          </a:bodyPr>
          <a:p>
            <a:pPr>
              <a:lnSpc>
                <a:spcPct val="19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VFPU</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方法研究</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90000"/>
              </a:lnSpc>
              <a:buFont typeface="Wingdings" panose="05000000000000000000" charset="0"/>
              <a:buChar char="Ø"/>
            </a:pPr>
            <a:r>
              <a:rPr lang="zh-CN" altLang="en-US" sz="1600"/>
              <a:t>解决</a:t>
            </a:r>
            <a:r>
              <a:rPr lang="en-US" altLang="zh-CN" sz="1600"/>
              <a:t>VFL</a:t>
            </a:r>
            <a:r>
              <a:rPr lang="zh-CN" altLang="en-US" sz="1600"/>
              <a:t>环境中未标记数据缺失的</a:t>
            </a:r>
            <a:r>
              <a:rPr lang="en-US" altLang="zh-CN" sz="1600"/>
              <a:t>PU</a:t>
            </a:r>
            <a:r>
              <a:rPr lang="zh-CN" altLang="en-US" sz="1600"/>
              <a:t>学习问题</a:t>
            </a:r>
            <a:endParaRPr lang="zh-CN" altLang="en-US" sz="1600"/>
          </a:p>
          <a:p>
            <a:pPr marL="285750" indent="-285750">
              <a:lnSpc>
                <a:spcPct val="190000"/>
              </a:lnSpc>
              <a:buFont typeface="Wingdings" panose="05000000000000000000" charset="0"/>
              <a:buChar char="Ø"/>
            </a:pPr>
            <a:r>
              <a:rPr lang="zh-CN" altLang="en-US" sz="1600"/>
              <a:t>结合</a:t>
            </a:r>
            <a:r>
              <a:rPr lang="en-US" altLang="zh-CN" sz="1600"/>
              <a:t>VFL</a:t>
            </a:r>
            <a:r>
              <a:rPr lang="zh-CN" altLang="en-US" sz="1600"/>
              <a:t>与</a:t>
            </a:r>
            <a:r>
              <a:rPr lang="en-US" altLang="zh-CN" sz="1600"/>
              <a:t>PU</a:t>
            </a:r>
            <a:r>
              <a:rPr lang="zh-CN" altLang="en-US" sz="1600"/>
              <a:t>学习策略实现多方安全协作</a:t>
            </a:r>
            <a:endParaRPr lang="zh-CN" altLang="en-US" sz="1600"/>
          </a:p>
          <a:p>
            <a:pPr marL="285750" indent="-285750">
              <a:lnSpc>
                <a:spcPct val="190000"/>
              </a:lnSpc>
              <a:buFont typeface="Wingdings" panose="05000000000000000000" charset="0"/>
              <a:buChar char="Ø"/>
            </a:pPr>
            <a:r>
              <a:rPr lang="zh-CN" altLang="en-US" sz="1600"/>
              <a:t>利用加密技术保护数据隐私</a:t>
            </a:r>
            <a:endParaRPr lang="zh-CN" altLang="en-US" sz="1600"/>
          </a:p>
        </p:txBody>
      </p:sp>
      <p:cxnSp>
        <p:nvCxnSpPr>
          <p:cNvPr id="6" name="直接连接符 5"/>
          <p:cNvCxnSpPr/>
          <p:nvPr/>
        </p:nvCxnSpPr>
        <p:spPr>
          <a:xfrm>
            <a:off x="6401435" y="2237105"/>
            <a:ext cx="0" cy="3086735"/>
          </a:xfrm>
          <a:prstGeom prst="line">
            <a:avLst/>
          </a:prstGeom>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6778625" y="2261235"/>
            <a:ext cx="4544695" cy="2895600"/>
          </a:xfrm>
          <a:prstGeom prst="rect">
            <a:avLst/>
          </a:prstGeom>
        </p:spPr>
        <p:txBody>
          <a:bodyPr wrap="square">
            <a:spAutoFit/>
          </a:bodyPr>
          <a:p>
            <a:pPr>
              <a:lnSpc>
                <a:spcPct val="190000"/>
              </a:lnSpc>
            </a:pP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方法</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90000"/>
              </a:lnSpc>
              <a:buFont typeface="Wingdings" panose="05000000000000000000" charset="0"/>
              <a:buChar char="Ø"/>
            </a:pPr>
            <a:r>
              <a:rPr lang="zh-CN" altLang="en-US" sz="1600"/>
              <a:t>解决</a:t>
            </a:r>
            <a:r>
              <a:rPr lang="en-US" altLang="zh-CN" sz="1600"/>
              <a:t>VFL</a:t>
            </a:r>
            <a:r>
              <a:rPr lang="zh-CN" altLang="en-US" sz="1600"/>
              <a:t>中样本对齐不足问题</a:t>
            </a:r>
            <a:endParaRPr lang="zh-CN" altLang="en-US" sz="1600"/>
          </a:p>
          <a:p>
            <a:pPr marL="285750" indent="-285750">
              <a:lnSpc>
                <a:spcPct val="190000"/>
              </a:lnSpc>
              <a:buFont typeface="Wingdings" panose="05000000000000000000" charset="0"/>
              <a:buChar char="Ø"/>
            </a:pPr>
            <a:r>
              <a:rPr lang="zh-CN" altLang="en-US" sz="1600"/>
              <a:t>基于特征相关性采用差异化处理策略</a:t>
            </a:r>
            <a:endParaRPr lang="zh-CN" altLang="en-US" sz="1600"/>
          </a:p>
          <a:p>
            <a:pPr marL="285750" indent="-285750">
              <a:lnSpc>
                <a:spcPct val="190000"/>
              </a:lnSpc>
              <a:buFont typeface="Wingdings" panose="05000000000000000000" charset="0"/>
              <a:buChar char="Ø"/>
            </a:pPr>
            <a:r>
              <a:rPr lang="zh-CN" altLang="en-US" sz="1600"/>
              <a:t>高相关特征用半监督预测，低相关特征用生成模型补全</a:t>
            </a:r>
            <a:endParaRPr lang="zh-CN" altLang="en-US" sz="1600"/>
          </a:p>
          <a:p>
            <a:pPr marL="285750" indent="-285750">
              <a:lnSpc>
                <a:spcPct val="190000"/>
              </a:lnSpc>
              <a:buFont typeface="Wingdings" panose="05000000000000000000" charset="0"/>
              <a:buChar char="Ø"/>
            </a:pPr>
            <a:r>
              <a:rPr lang="zh-CN" altLang="en-US" sz="1600"/>
              <a:t>提出多任务框架提升模型性能并确保数据隐私</a:t>
            </a:r>
            <a:endParaRPr lang="zh-CN" altLang="en-US" sz="16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2"/>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3"/>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4"/>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5"/>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6"/>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7"/>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endPar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8"/>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9"/>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endParaRPr lang="zh-CN" altLang="en-US" sz="1295" dirty="0">
              <a:latin typeface="微软雅黑" panose="020B0503020204020204" pitchFamily="34" charset="-122"/>
              <a:ea typeface="微软雅黑" panose="020B0503020204020204" pitchFamily="34" charset="-122"/>
              <a:cs typeface="OPPOSans R" panose="00020600040101010101" pitchFamily="18" charset="-122"/>
            </a:endParaRP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endPar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4" name="幻云PPT-演示军团26"/>
          <p:cNvSpPr/>
          <p:nvPr>
            <p:custDataLst>
              <p:tags r:id="rId10"/>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11"/>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endParaRPr lang="zh-CN" altLang="en-US" sz="1295" dirty="0">
              <a:latin typeface="微软雅黑" panose="020B0503020204020204" pitchFamily="34" charset="-122"/>
              <a:ea typeface="微软雅黑" panose="020B0503020204020204" pitchFamily="34" charset="-122"/>
              <a:cs typeface="OPPOSans R" panose="00020600040101010101" pitchFamily="18" charset="-122"/>
            </a:endParaRP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endPar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9" name="幻云PPT-演示军团31"/>
          <p:cNvSpPr/>
          <p:nvPr>
            <p:custDataLst>
              <p:tags r:id="rId12"/>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3"/>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endParaRPr lang="zh-CN" altLang="en-US" sz="1295" dirty="0">
              <a:latin typeface="微软雅黑" panose="020B0503020204020204" pitchFamily="34" charset="-122"/>
              <a:ea typeface="微软雅黑" panose="020B0503020204020204" pitchFamily="34" charset="-122"/>
              <a:cs typeface="OPPOSans R" panose="00020600040101010101" pitchFamily="18" charset="-122"/>
            </a:endParaRP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endPar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4" name="幻云PPT-演示军团36"/>
          <p:cNvSpPr/>
          <p:nvPr>
            <p:custDataLst>
              <p:tags r:id="rId14"/>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5"/>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endParaRPr lang="zh-CN" altLang="en-US" sz="1295" dirty="0">
              <a:latin typeface="微软雅黑" panose="020B0503020204020204" pitchFamily="34" charset="-122"/>
              <a:ea typeface="微软雅黑" panose="020B0503020204020204" pitchFamily="34" charset="-122"/>
              <a:cs typeface="OPPOSans R" panose="00020600040101010101" pitchFamily="18" charset="-122"/>
            </a:endParaRP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endPar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endParaRP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6"/>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7"/>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endParaRPr lang="zh-CN" altLang="en-US" sz="1295" dirty="0">
              <a:latin typeface="微软雅黑" panose="020B0503020204020204" pitchFamily="34" charset="-122"/>
              <a:ea typeface="微软雅黑" panose="020B0503020204020204" pitchFamily="34" charset="-122"/>
              <a:cs typeface="OPPOSans R" panose="00020600040101010101" pitchFamily="18" charset="-122"/>
            </a:endParaRP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主要作用</a:t>
            </a:r>
            <a:endPar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40" name="幻云PPT-演示军团46"/>
          <p:cNvSpPr/>
          <p:nvPr>
            <p:custDataLst>
              <p:tags r:id="rId18"/>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rot="0">
            <a:off x="2066290" y="1645920"/>
            <a:ext cx="4112895" cy="2377440"/>
            <a:chOff x="3254" y="2080"/>
            <a:chExt cx="5980" cy="3744"/>
          </a:xfrm>
        </p:grpSpPr>
        <p:sp>
          <p:nvSpPr>
            <p:cNvPr id="2" name="矩形 1"/>
            <p:cNvSpPr/>
            <p:nvPr/>
          </p:nvSpPr>
          <p:spPr>
            <a:xfrm>
              <a:off x="3254" y="2080"/>
              <a:ext cx="5980" cy="626"/>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nvSpPr>
          <p:spPr>
            <a:xfrm>
              <a:off x="3254" y="2122"/>
              <a:ext cx="5979" cy="580"/>
            </a:xfrm>
            <a:prstGeom prst="rect">
              <a:avLst/>
            </a:prstGeom>
            <a:noFill/>
          </p:spPr>
          <p:txBody>
            <a:bodyPr wrap="square" rtlCol="0">
              <a:spAutoFit/>
            </a:bodyPr>
            <a:p>
              <a:pPr algn="ctr"/>
              <a:r>
                <a:rPr lang="zh-CN" altLang="en-US">
                  <a:solidFill>
                    <a:schemeClr val="bg1"/>
                  </a:solidFill>
                  <a:latin typeface="微软雅黑" panose="020B0503020204020204" pitchFamily="34" charset="-122"/>
                  <a:ea typeface="微软雅黑" panose="020B0503020204020204" pitchFamily="34" charset="-122"/>
                </a:rPr>
                <a:t>问题定义</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6" name="圆角矩形 5"/>
            <p:cNvSpPr/>
            <p:nvPr/>
          </p:nvSpPr>
          <p:spPr>
            <a:xfrm>
              <a:off x="3254" y="2706"/>
              <a:ext cx="5979" cy="3118"/>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3463" y="2783"/>
              <a:ext cx="5770" cy="2989"/>
            </a:xfrm>
            <a:prstGeom prst="rect">
              <a:avLst/>
            </a:prstGeom>
            <a:noFill/>
          </p:spPr>
          <p:txBody>
            <a:bodyPr wrap="square" rtlCol="0">
              <a:spAutoFit/>
            </a:bodyPr>
            <a:p>
              <a:pPr>
                <a:lnSpc>
                  <a:spcPct val="120000"/>
                </a:lnSpc>
              </a:pPr>
              <a:r>
                <a:rPr lang="en-US" altLang="zh-CN"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endParaRPr lang="zh-CN" altLang="en-US"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不适用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方隐私</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grpSp>
      <p:grpSp>
        <p:nvGrpSpPr>
          <p:cNvPr id="9" name="组合 8"/>
          <p:cNvGrpSpPr/>
          <p:nvPr/>
        </p:nvGrpSpPr>
        <p:grpSpPr>
          <a:xfrm rot="0">
            <a:off x="2065655" y="4224655"/>
            <a:ext cx="4112895" cy="2377440"/>
            <a:chOff x="3254" y="2080"/>
            <a:chExt cx="4569" cy="3932"/>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p>
              <a:pPr algn="ctr"/>
              <a:r>
                <a:rPr lang="zh-CN" altLang="en-US">
                  <a:solidFill>
                    <a:schemeClr val="bg1"/>
                  </a:solidFill>
                  <a:latin typeface="微软雅黑" panose="020B0503020204020204" pitchFamily="34" charset="-122"/>
                  <a:ea typeface="微软雅黑" panose="020B0503020204020204" pitchFamily="34" charset="-122"/>
                </a:rPr>
                <a:t>技术挑战</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3254" y="2737"/>
              <a:ext cx="4568" cy="3275"/>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5" name="文本框 14"/>
          <p:cNvSpPr txBox="1"/>
          <p:nvPr/>
        </p:nvSpPr>
        <p:spPr>
          <a:xfrm>
            <a:off x="2209165" y="4671060"/>
            <a:ext cx="3968115" cy="1812925"/>
          </a:xfrm>
          <a:prstGeom prst="rect">
            <a:avLst/>
          </a:prstGeom>
          <a:noFill/>
        </p:spPr>
        <p:txBody>
          <a:bodyPr wrap="square" rtlCol="0">
            <a:spAutoFit/>
          </a:bodyPr>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16" name="直接连接符 15"/>
          <p:cNvCxnSpPr/>
          <p:nvPr/>
        </p:nvCxnSpPr>
        <p:spPr>
          <a:xfrm>
            <a:off x="6627495" y="1191895"/>
            <a:ext cx="0" cy="533273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grpSp>
        <p:nvGrpSpPr>
          <p:cNvPr id="27" name="组合 26"/>
          <p:cNvGrpSpPr/>
          <p:nvPr/>
        </p:nvGrpSpPr>
        <p:grpSpPr>
          <a:xfrm>
            <a:off x="7075805" y="1645920"/>
            <a:ext cx="4380230" cy="3107942"/>
            <a:chOff x="3254" y="2080"/>
            <a:chExt cx="5980" cy="4782"/>
          </a:xfrm>
        </p:grpSpPr>
        <p:sp>
          <p:nvSpPr>
            <p:cNvPr id="28" name="矩形 27"/>
            <p:cNvSpPr/>
            <p:nvPr/>
          </p:nvSpPr>
          <p:spPr>
            <a:xfrm>
              <a:off x="3254" y="2080"/>
              <a:ext cx="5980" cy="626"/>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文本框 28"/>
            <p:cNvSpPr txBox="1"/>
            <p:nvPr/>
          </p:nvSpPr>
          <p:spPr>
            <a:xfrm>
              <a:off x="3254" y="2122"/>
              <a:ext cx="5979" cy="567"/>
            </a:xfrm>
            <a:prstGeom prst="rect">
              <a:avLst/>
            </a:prstGeom>
            <a:noFill/>
          </p:spPr>
          <p:txBody>
            <a:bodyPr wrap="square" rtlCol="0">
              <a:spAutoFit/>
            </a:bodyPr>
            <a:p>
              <a:pPr algn="ctr"/>
              <a:r>
                <a:rPr lang="zh-CN" altLang="en-US">
                  <a:solidFill>
                    <a:schemeClr val="bg1"/>
                  </a:solidFill>
                  <a:latin typeface="微软雅黑" panose="020B0503020204020204" pitchFamily="34" charset="-122"/>
                  <a:ea typeface="微软雅黑" panose="020B0503020204020204" pitchFamily="34" charset="-122"/>
                </a:rPr>
                <a:t>系统模型示意图</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 name="圆角矩形 29"/>
            <p:cNvSpPr/>
            <p:nvPr/>
          </p:nvSpPr>
          <p:spPr>
            <a:xfrm>
              <a:off x="3254" y="2706"/>
              <a:ext cx="5979" cy="4156"/>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2" name="椭圆 31"/>
          <p:cNvSpPr/>
          <p:nvPr/>
        </p:nvSpPr>
        <p:spPr>
          <a:xfrm>
            <a:off x="8095615" y="2145665"/>
            <a:ext cx="998220" cy="99822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3" name="椭圆 32"/>
          <p:cNvSpPr/>
          <p:nvPr/>
        </p:nvSpPr>
        <p:spPr>
          <a:xfrm>
            <a:off x="9509760" y="2151380"/>
            <a:ext cx="998220" cy="99822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椭圆 33"/>
          <p:cNvSpPr/>
          <p:nvPr/>
        </p:nvSpPr>
        <p:spPr>
          <a:xfrm>
            <a:off x="8835390" y="3248025"/>
            <a:ext cx="998220" cy="998220"/>
          </a:xfrm>
          <a:prstGeom prst="ellipse">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5" name="文本框 34"/>
          <p:cNvSpPr txBox="1"/>
          <p:nvPr/>
        </p:nvSpPr>
        <p:spPr>
          <a:xfrm>
            <a:off x="8604885" y="4311650"/>
            <a:ext cx="1728470" cy="368300"/>
          </a:xfrm>
          <a:prstGeom prst="rect">
            <a:avLst/>
          </a:prstGeom>
          <a:noFill/>
        </p:spPr>
        <p:txBody>
          <a:bodyPr wrap="square" rtlCol="0">
            <a:spAutoFit/>
          </a:bodyPr>
          <a:p>
            <a:pPr algn="ctr"/>
            <a:r>
              <a:rPr lang="zh-CN" altLang="en-US"/>
              <a:t>中央处理器</a:t>
            </a:r>
            <a:endParaRPr lang="zh-CN" altLang="en-US"/>
          </a:p>
        </p:txBody>
      </p:sp>
      <p:sp>
        <p:nvSpPr>
          <p:cNvPr id="36" name="文本框 35"/>
          <p:cNvSpPr txBox="1"/>
          <p:nvPr/>
        </p:nvSpPr>
        <p:spPr>
          <a:xfrm>
            <a:off x="8207375" y="2331085"/>
            <a:ext cx="785495" cy="368300"/>
          </a:xfrm>
          <a:prstGeom prst="rect">
            <a:avLst/>
          </a:prstGeom>
          <a:noFill/>
        </p:spPr>
        <p:txBody>
          <a:bodyPr wrap="square" rtlCol="0">
            <a:spAutoFit/>
          </a:bodyPr>
          <a:p>
            <a:pPr algn="ctr"/>
            <a:r>
              <a:rPr lang="en-US" altLang="zh-CN" b="1">
                <a:solidFill>
                  <a:schemeClr val="bg1"/>
                </a:solidFill>
              </a:rPr>
              <a:t>A</a:t>
            </a:r>
            <a:r>
              <a:rPr lang="zh-CN" altLang="en-US" b="1">
                <a:solidFill>
                  <a:schemeClr val="bg1"/>
                </a:solidFill>
              </a:rPr>
              <a:t>方</a:t>
            </a:r>
            <a:endParaRPr lang="zh-CN" altLang="en-US" b="1">
              <a:solidFill>
                <a:schemeClr val="bg1"/>
              </a:solidFill>
            </a:endParaRPr>
          </a:p>
        </p:txBody>
      </p:sp>
      <p:sp>
        <p:nvSpPr>
          <p:cNvPr id="37" name="文本框 36"/>
          <p:cNvSpPr txBox="1"/>
          <p:nvPr/>
        </p:nvSpPr>
        <p:spPr>
          <a:xfrm>
            <a:off x="8262620" y="2662555"/>
            <a:ext cx="730250" cy="229870"/>
          </a:xfrm>
          <a:prstGeom prst="rect">
            <a:avLst/>
          </a:prstGeom>
          <a:noFill/>
        </p:spPr>
        <p:txBody>
          <a:bodyPr wrap="square" rtlCol="0">
            <a:spAutoFit/>
          </a:bodyPr>
          <a:p>
            <a:r>
              <a:rPr lang="zh-CN" altLang="en-US" sz="900" b="1">
                <a:solidFill>
                  <a:schemeClr val="bg1"/>
                </a:solidFill>
              </a:rPr>
              <a:t>正类样品</a:t>
            </a:r>
            <a:r>
              <a:rPr lang="en-US" altLang="zh-CN" sz="900" b="1">
                <a:solidFill>
                  <a:schemeClr val="bg1"/>
                </a:solidFill>
              </a:rPr>
              <a:t>P</a:t>
            </a:r>
            <a:endParaRPr lang="en-US" altLang="zh-CN" sz="900" b="1">
              <a:solidFill>
                <a:schemeClr val="bg1"/>
              </a:solidFill>
            </a:endParaRPr>
          </a:p>
        </p:txBody>
      </p:sp>
      <p:sp>
        <p:nvSpPr>
          <p:cNvPr id="38" name="文本框 37"/>
          <p:cNvSpPr txBox="1"/>
          <p:nvPr/>
        </p:nvSpPr>
        <p:spPr>
          <a:xfrm>
            <a:off x="9616440" y="2294255"/>
            <a:ext cx="785495" cy="368300"/>
          </a:xfrm>
          <a:prstGeom prst="rect">
            <a:avLst/>
          </a:prstGeom>
          <a:noFill/>
        </p:spPr>
        <p:txBody>
          <a:bodyPr wrap="square" rtlCol="0">
            <a:spAutoFit/>
          </a:bodyPr>
          <a:p>
            <a:pPr algn="ctr"/>
            <a:r>
              <a:rPr lang="en-US" altLang="zh-CN" b="1">
                <a:solidFill>
                  <a:schemeClr val="bg1"/>
                </a:solidFill>
              </a:rPr>
              <a:t>B</a:t>
            </a:r>
            <a:r>
              <a:rPr lang="zh-CN" altLang="en-US" b="1">
                <a:solidFill>
                  <a:schemeClr val="bg1"/>
                </a:solidFill>
              </a:rPr>
              <a:t>方</a:t>
            </a:r>
            <a:endParaRPr lang="zh-CN" altLang="en-US" b="1">
              <a:solidFill>
                <a:schemeClr val="bg1"/>
              </a:solidFill>
            </a:endParaRPr>
          </a:p>
        </p:txBody>
      </p:sp>
      <p:sp>
        <p:nvSpPr>
          <p:cNvPr id="39" name="文本框 38"/>
          <p:cNvSpPr txBox="1"/>
          <p:nvPr/>
        </p:nvSpPr>
        <p:spPr>
          <a:xfrm>
            <a:off x="9618345" y="2662555"/>
            <a:ext cx="835660" cy="229870"/>
          </a:xfrm>
          <a:prstGeom prst="rect">
            <a:avLst/>
          </a:prstGeom>
          <a:noFill/>
        </p:spPr>
        <p:txBody>
          <a:bodyPr wrap="square" rtlCol="0">
            <a:spAutoFit/>
          </a:bodyPr>
          <a:p>
            <a:r>
              <a:rPr lang="zh-CN" altLang="en-US" sz="900" b="1">
                <a:solidFill>
                  <a:schemeClr val="bg1"/>
                </a:solidFill>
              </a:rPr>
              <a:t>未标注</a:t>
            </a:r>
            <a:r>
              <a:rPr lang="en-US" altLang="zh-CN" sz="900" b="1">
                <a:solidFill>
                  <a:schemeClr val="bg1"/>
                </a:solidFill>
              </a:rPr>
              <a:t>U</a:t>
            </a:r>
            <a:r>
              <a:rPr lang="zh-CN" altLang="en-US" sz="900" b="1">
                <a:solidFill>
                  <a:schemeClr val="bg1"/>
                </a:solidFill>
              </a:rPr>
              <a:t>部分</a:t>
            </a:r>
            <a:endParaRPr lang="zh-CN" altLang="en-US" sz="900" b="1">
              <a:solidFill>
                <a:schemeClr val="bg1"/>
              </a:solidFill>
            </a:endParaRPr>
          </a:p>
        </p:txBody>
      </p:sp>
      <p:sp>
        <p:nvSpPr>
          <p:cNvPr id="40" name="文本框 39"/>
          <p:cNvSpPr txBox="1"/>
          <p:nvPr/>
        </p:nvSpPr>
        <p:spPr>
          <a:xfrm>
            <a:off x="8937625" y="3430905"/>
            <a:ext cx="785495" cy="368300"/>
          </a:xfrm>
          <a:prstGeom prst="rect">
            <a:avLst/>
          </a:prstGeom>
          <a:noFill/>
        </p:spPr>
        <p:txBody>
          <a:bodyPr wrap="square" rtlCol="0">
            <a:spAutoFit/>
          </a:bodyPr>
          <a:p>
            <a:pPr algn="ctr"/>
            <a:r>
              <a:rPr lang="en-US" altLang="zh-CN" b="1">
                <a:solidFill>
                  <a:schemeClr val="bg1"/>
                </a:solidFill>
              </a:rPr>
              <a:t>C</a:t>
            </a:r>
            <a:r>
              <a:rPr lang="zh-CN" altLang="en-US" b="1">
                <a:solidFill>
                  <a:schemeClr val="bg1"/>
                </a:solidFill>
              </a:rPr>
              <a:t>方</a:t>
            </a:r>
            <a:endParaRPr lang="zh-CN" altLang="en-US" b="1">
              <a:solidFill>
                <a:schemeClr val="bg1"/>
              </a:solidFill>
            </a:endParaRPr>
          </a:p>
        </p:txBody>
      </p:sp>
      <p:sp>
        <p:nvSpPr>
          <p:cNvPr id="42" name="文本框 41"/>
          <p:cNvSpPr txBox="1"/>
          <p:nvPr/>
        </p:nvSpPr>
        <p:spPr>
          <a:xfrm>
            <a:off x="8937625" y="3723640"/>
            <a:ext cx="835660" cy="229870"/>
          </a:xfrm>
          <a:prstGeom prst="rect">
            <a:avLst/>
          </a:prstGeom>
          <a:noFill/>
        </p:spPr>
        <p:txBody>
          <a:bodyPr wrap="square" rtlCol="0">
            <a:spAutoFit/>
          </a:bodyPr>
          <a:p>
            <a:r>
              <a:rPr lang="zh-CN" altLang="en-US" sz="900" b="1">
                <a:solidFill>
                  <a:schemeClr val="bg1"/>
                </a:solidFill>
              </a:rPr>
              <a:t>未标注</a:t>
            </a:r>
            <a:r>
              <a:rPr lang="en-US" altLang="zh-CN" sz="900" b="1">
                <a:solidFill>
                  <a:schemeClr val="bg1"/>
                </a:solidFill>
              </a:rPr>
              <a:t>U</a:t>
            </a:r>
            <a:r>
              <a:rPr lang="zh-CN" altLang="en-US" sz="900" b="1">
                <a:solidFill>
                  <a:schemeClr val="bg1"/>
                </a:solidFill>
              </a:rPr>
              <a:t>部分</a:t>
            </a:r>
            <a:endParaRPr lang="zh-CN" altLang="en-US" sz="900" b="1">
              <a:solidFill>
                <a:schemeClr val="bg1"/>
              </a:solidFill>
            </a:endParaRPr>
          </a:p>
        </p:txBody>
      </p:sp>
      <p:cxnSp>
        <p:nvCxnSpPr>
          <p:cNvPr id="43" name="直接连接符 42"/>
          <p:cNvCxnSpPr>
            <a:stCxn id="32" idx="6"/>
            <a:endCxn id="33" idx="2"/>
          </p:cNvCxnSpPr>
          <p:nvPr/>
        </p:nvCxnSpPr>
        <p:spPr>
          <a:xfrm>
            <a:off x="9093835" y="2644775"/>
            <a:ext cx="415925" cy="5715"/>
          </a:xfrm>
          <a:prstGeom prst="line">
            <a:avLst/>
          </a:prstGeom>
        </p:spPr>
        <p:style>
          <a:lnRef idx="2">
            <a:schemeClr val="accent1"/>
          </a:lnRef>
          <a:fillRef idx="0">
            <a:srgbClr val="FFFFFF"/>
          </a:fillRef>
          <a:effectRef idx="0">
            <a:srgbClr val="FFFFFF"/>
          </a:effectRef>
          <a:fontRef idx="minor">
            <a:schemeClr val="tx1"/>
          </a:fontRef>
        </p:style>
      </p:cxnSp>
      <p:cxnSp>
        <p:nvCxnSpPr>
          <p:cNvPr id="44" name="直接连接符 43"/>
          <p:cNvCxnSpPr/>
          <p:nvPr/>
        </p:nvCxnSpPr>
        <p:spPr>
          <a:xfrm>
            <a:off x="8771255" y="3124835"/>
            <a:ext cx="221615" cy="240665"/>
          </a:xfrm>
          <a:prstGeom prst="line">
            <a:avLst/>
          </a:prstGeom>
        </p:spPr>
        <p:style>
          <a:lnRef idx="2">
            <a:schemeClr val="accent1"/>
          </a:lnRef>
          <a:fillRef idx="0">
            <a:srgbClr val="FFFFFF"/>
          </a:fillRef>
          <a:effectRef idx="0">
            <a:srgbClr val="FFFFFF"/>
          </a:effectRef>
          <a:fontRef idx="minor">
            <a:schemeClr val="tx1"/>
          </a:fontRef>
        </p:style>
      </p:cxnSp>
      <p:cxnSp>
        <p:nvCxnSpPr>
          <p:cNvPr id="45" name="直接连接符 44"/>
          <p:cNvCxnSpPr>
            <a:stCxn id="33" idx="4"/>
          </p:cNvCxnSpPr>
          <p:nvPr/>
        </p:nvCxnSpPr>
        <p:spPr>
          <a:xfrm flipH="1">
            <a:off x="9713595" y="3149600"/>
            <a:ext cx="295275" cy="299085"/>
          </a:xfrm>
          <a:prstGeom prst="line">
            <a:avLst/>
          </a:prstGeom>
        </p:spPr>
        <p:style>
          <a:lnRef idx="2">
            <a:schemeClr val="accent1"/>
          </a:lnRef>
          <a:fillRef idx="0">
            <a:srgbClr val="FFFFFF"/>
          </a:fillRef>
          <a:effectRef idx="0">
            <a:srgbClr val="FFFFFF"/>
          </a:effectRef>
          <a:fontRef idx="minor">
            <a:schemeClr val="tx1"/>
          </a:fontRef>
        </p:style>
      </p:cxnSp>
      <p:grpSp>
        <p:nvGrpSpPr>
          <p:cNvPr id="56" name="组合 55"/>
          <p:cNvGrpSpPr/>
          <p:nvPr/>
        </p:nvGrpSpPr>
        <p:grpSpPr>
          <a:xfrm>
            <a:off x="7076440" y="4908550"/>
            <a:ext cx="4387850" cy="1692910"/>
            <a:chOff x="11144" y="7730"/>
            <a:chExt cx="6910" cy="2666"/>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p>
              <a:pPr algn="ctr"/>
              <a:r>
                <a:rPr lang="zh-CN" altLang="en-US">
                  <a:solidFill>
                    <a:schemeClr val="bg1"/>
                  </a:solidFill>
                  <a:latin typeface="微软雅黑" panose="020B0503020204020204" pitchFamily="34" charset="-122"/>
                  <a:ea typeface="微软雅黑" panose="020B0503020204020204" pitchFamily="34" charset="-122"/>
                </a:rPr>
                <a:t>解决方向</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1402" y="8628"/>
              <a:ext cx="6638" cy="1743"/>
            </a:xfrm>
            <a:prstGeom prst="rect">
              <a:avLst/>
            </a:prstGeom>
            <a:noFill/>
          </p:spPr>
          <p:txBody>
            <a:bodyPr wrap="square" rtlCol="0">
              <a:spAutoFit/>
            </a:bodyPr>
            <a:p>
              <a:r>
                <a:rPr lang="zh-CN" altLang="en-US" sz="18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三个领域的交汇点</a:t>
              </a:r>
              <a:endParaRPr lang="zh-CN" altLang="en-US" sz="18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联邦学习</a:t>
              </a:r>
              <a:endParaRPr lang="zh-CN" altLang="en-US" sz="16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半监督学习</a:t>
              </a:r>
              <a:endParaRPr lang="zh-CN" altLang="en-US" sz="160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隐私保护计算</a:t>
              </a:r>
              <a:endParaRPr lang="zh-CN" altLang="en-US" sz="1600">
                <a:latin typeface="微软雅黑" panose="020B0503020204020204" pitchFamily="34" charset="-122"/>
                <a:ea typeface="微软雅黑" panose="020B0503020204020204" pitchFamily="34" charset="-122"/>
              </a:endParaRPr>
            </a:p>
          </p:txBody>
        </p:sp>
      </p:grpSp>
      <p:sp>
        <p:nvSpPr>
          <p:cNvPr id="54" name="文本框 53"/>
          <p:cNvSpPr txBox="1"/>
          <p:nvPr/>
        </p:nvSpPr>
        <p:spPr>
          <a:xfrm>
            <a:off x="2042795" y="1132840"/>
            <a:ext cx="176784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问题与定义</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379857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IM 26"/>
          <p:cNvPicPr/>
          <p:nvPr/>
        </p:nvPicPr>
        <p:blipFill>
          <a:blip r:embed="rId2"/>
          <a:stretch>
            <a:fillRect/>
          </a:stretch>
        </p:blipFill>
        <p:spPr>
          <a:xfrm>
            <a:off x="8147050" y="1792605"/>
            <a:ext cx="3944620" cy="4438650"/>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3"/>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4"/>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5"/>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6"/>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endPar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endParaRP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endPar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endParaRP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endPar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endParaRP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endPar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endPar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endParaRP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endPar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endPar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endParaRP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endPar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7"/>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8"/>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9"/>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10"/>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endPar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endParaRP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endPar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endPar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endParaRP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endPar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endPar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endParaRP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endPar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grpSp>
      <p:sp>
        <p:nvSpPr>
          <p:cNvPr id="85" name="文本框 84"/>
          <p:cNvSpPr txBox="1"/>
          <p:nvPr/>
        </p:nvSpPr>
        <p:spPr>
          <a:xfrm>
            <a:off x="8971915" y="6231255"/>
            <a:ext cx="2336800" cy="337185"/>
          </a:xfrm>
          <a:prstGeom prst="rect">
            <a:avLst/>
          </a:prstGeom>
        </p:spPr>
        <p:txBody>
          <a:bodyPr wrap="square">
            <a:spAutoFit/>
          </a:bodyPr>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 VFPU </a:t>
            </a:r>
            <a:r>
              <a:rPr lang="zh-CN" altLang="en-US" sz="1600">
                <a:solidFill>
                  <a:srgbClr val="000000"/>
                </a:solidFill>
                <a:latin typeface="Arial" panose="020B0604020202020204"/>
                <a:ea typeface="Arial" panose="020B0604020202020204"/>
              </a:rPr>
              <a:t>算法总体流程</a:t>
            </a:r>
            <a:endParaRPr lang="zh-CN" altLang="en-US" sz="1600">
              <a:solidFill>
                <a:srgbClr val="000000"/>
              </a:solidFill>
              <a:latin typeface="Arial" panose="020B0604020202020204"/>
              <a:ea typeface="Arial" panose="020B0604020202020204"/>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rot="0">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p>
              <a:pPr algn="ctr"/>
              <a:r>
                <a:rPr lang="en-US" altLang="zh-CN">
                  <a:solidFill>
                    <a:schemeClr val="bg1"/>
                  </a:solidFill>
                  <a:latin typeface="微软雅黑" panose="020B0503020204020204" pitchFamily="34" charset="-122"/>
                  <a:ea typeface="微软雅黑" panose="020B0503020204020204" pitchFamily="34" charset="-122"/>
                </a:rPr>
                <a:t>1. </a:t>
              </a:r>
              <a:r>
                <a:rPr lang="zh-CN" altLang="en-US">
                  <a:solidFill>
                    <a:schemeClr val="bg1"/>
                  </a:solidFill>
                  <a:latin typeface="微软雅黑" panose="020B0503020204020204" pitchFamily="34" charset="-122"/>
                  <a:ea typeface="微软雅黑" panose="020B0503020204020204" pitchFamily="34" charset="-122"/>
                </a:rPr>
                <a:t>初始数据划分</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rot="0">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p>
              <a:pPr algn="ctr"/>
              <a:r>
                <a:rPr lang="en-US" altLang="zh-CN">
                  <a:solidFill>
                    <a:schemeClr val="bg1"/>
                  </a:solidFill>
                  <a:latin typeface="微软雅黑" panose="020B0503020204020204" pitchFamily="34" charset="-122"/>
                  <a:ea typeface="微软雅黑" panose="020B0503020204020204" pitchFamily="34" charset="-122"/>
                </a:rPr>
                <a:t>2. </a:t>
              </a:r>
              <a:r>
                <a:rPr lang="zh-CN" altLang="en-US">
                  <a:solidFill>
                    <a:schemeClr val="bg1"/>
                  </a:solidFill>
                  <a:latin typeface="微软雅黑" panose="020B0503020204020204" pitchFamily="34" charset="-122"/>
                  <a:ea typeface="微软雅黑" panose="020B0503020204020204" pitchFamily="34" charset="-122"/>
                </a:rPr>
                <a:t>采样与训练</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19" name="组合 18"/>
          <p:cNvGrpSpPr/>
          <p:nvPr/>
        </p:nvGrpSpPr>
        <p:grpSpPr>
          <a:xfrm rot="0">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p>
              <a:pPr algn="ctr"/>
              <a:r>
                <a:rPr lang="en-US" altLang="zh-CN">
                  <a:solidFill>
                    <a:schemeClr val="bg1"/>
                  </a:solidFill>
                  <a:latin typeface="微软雅黑" panose="020B0503020204020204" pitchFamily="34" charset="-122"/>
                  <a:ea typeface="微软雅黑" panose="020B0503020204020204" pitchFamily="34" charset="-122"/>
                </a:rPr>
                <a:t>3. </a:t>
              </a:r>
              <a:r>
                <a:rPr lang="zh-CN" altLang="en-US">
                  <a:solidFill>
                    <a:schemeClr val="bg1"/>
                  </a:solidFill>
                  <a:latin typeface="微软雅黑" panose="020B0503020204020204" pitchFamily="34" charset="-122"/>
                  <a:ea typeface="微软雅黑" panose="020B0503020204020204" pitchFamily="34" charset="-122"/>
                </a:rPr>
                <a:t>隐私保护机制</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32" name="组合 31"/>
          <p:cNvGrpSpPr/>
          <p:nvPr/>
        </p:nvGrpSpPr>
        <p:grpSpPr>
          <a:xfrm rot="0">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p>
              <a:pPr algn="ctr"/>
              <a:r>
                <a:rPr lang="en-US" altLang="zh-CN">
                  <a:solidFill>
                    <a:schemeClr val="bg1"/>
                  </a:solidFill>
                  <a:latin typeface="微软雅黑" panose="020B0503020204020204" pitchFamily="34" charset="-122"/>
                  <a:ea typeface="微软雅黑" panose="020B0503020204020204" pitchFamily="34" charset="-122"/>
                </a:rPr>
                <a:t>4. </a:t>
              </a:r>
              <a:r>
                <a:rPr lang="zh-CN" altLang="en-US">
                  <a:solidFill>
                    <a:schemeClr val="bg1"/>
                  </a:solidFill>
                  <a:latin typeface="微软雅黑" panose="020B0503020204020204" pitchFamily="34" charset="-122"/>
                  <a:ea typeface="微软雅黑" panose="020B0503020204020204" pitchFamily="34" charset="-122"/>
                </a:rPr>
                <a:t>正样本识别</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grpSp>
        <p:nvGrpSpPr>
          <p:cNvPr id="36" name="组合 35"/>
          <p:cNvGrpSpPr/>
          <p:nvPr/>
        </p:nvGrpSpPr>
        <p:grpSpPr>
          <a:xfrm rot="0">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2" name="组合 41"/>
          <p:cNvGrpSpPr/>
          <p:nvPr/>
        </p:nvGrpSpPr>
        <p:grpSpPr>
          <a:xfrm rot="0">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grpSp>
      <p:pic>
        <p:nvPicPr>
          <p:cNvPr id="47" name="图片 46"/>
          <p:cNvPicPr>
            <a:picLocks noChangeAspect="1"/>
          </p:cNvPicPr>
          <p:nvPr/>
        </p:nvPicPr>
        <p:blipFill>
          <a:blip r:embed="rId2">
            <a:clrChange>
              <a:clrFrom>
                <a:srgbClr val="FFFFFF">
                  <a:alpha val="100000"/>
                </a:srgbClr>
              </a:clrFrom>
              <a:clrTo>
                <a:srgbClr val="FFFFFF">
                  <a:alpha val="100000"/>
                  <a:alpha val="0"/>
                </a:srgbClr>
              </a:clrTo>
            </a:clrChange>
          </a:blip>
          <a:stretch>
            <a:fillRect/>
          </a:stretch>
        </p:blipFill>
        <p:spPr>
          <a:xfrm>
            <a:off x="3539490" y="2428240"/>
            <a:ext cx="1905000" cy="548640"/>
          </a:xfrm>
          <a:prstGeom prst="rect">
            <a:avLst/>
          </a:prstGeom>
        </p:spPr>
      </p:pic>
      <p:sp>
        <p:nvSpPr>
          <p:cNvPr id="49" name="文本框 48"/>
          <p:cNvSpPr txBox="1"/>
          <p:nvPr/>
        </p:nvSpPr>
        <p:spPr>
          <a:xfrm>
            <a:off x="7138035" y="2090420"/>
            <a:ext cx="3968115" cy="779780"/>
          </a:xfrm>
          <a:prstGeom prst="rect">
            <a:avLst/>
          </a:prstGeom>
          <a:noFill/>
        </p:spPr>
        <p:txBody>
          <a:bodyPr wrap="square" rtlCol="0">
            <a:spAutoFit/>
          </a:bodyPr>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生成伪负样本</a:t>
            </a:r>
            <a:endParaRPr lang="en-US" altLang="zh-CN"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构成训练集</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51" name="图片 50"/>
          <p:cNvPicPr>
            <a:picLocks noChangeAspect="1"/>
          </p:cNvPicPr>
          <p:nvPr/>
        </p:nvPicPr>
        <p:blipFill>
          <a:blip r:embed="rId3">
            <a:clrChange>
              <a:clrFrom>
                <a:srgbClr val="FFFFFF">
                  <a:alpha val="100000"/>
                </a:srgbClr>
              </a:clrFrom>
              <a:clrTo>
                <a:srgbClr val="FFFFFF">
                  <a:alpha val="100000"/>
                  <a:alpha val="0"/>
                </a:srgbClr>
              </a:clrTo>
            </a:clrChange>
          </a:blip>
          <a:stretch>
            <a:fillRect/>
          </a:stretch>
        </p:blipFill>
        <p:spPr>
          <a:xfrm>
            <a:off x="7679055" y="2228850"/>
            <a:ext cx="344805" cy="201295"/>
          </a:xfrm>
          <a:prstGeom prst="rect">
            <a:avLst/>
          </a:prstGeom>
        </p:spPr>
      </p:pic>
      <p:pic>
        <p:nvPicPr>
          <p:cNvPr id="52" name="图片 51"/>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9196070" y="2203450"/>
            <a:ext cx="281305" cy="252095"/>
          </a:xfrm>
          <a:prstGeom prst="rect">
            <a:avLst/>
          </a:prstGeom>
        </p:spPr>
      </p:pic>
      <p:pic>
        <p:nvPicPr>
          <p:cNvPr id="55" name="图片 54"/>
          <p:cNvPicPr>
            <a:picLocks noChangeAspect="1"/>
          </p:cNvPicPr>
          <p:nvPr/>
        </p:nvPicPr>
        <p:blipFill>
          <a:blip r:embed="rId4">
            <a:clrChange>
              <a:clrFrom>
                <a:srgbClr val="FFFFFF">
                  <a:alpha val="100000"/>
                </a:srgbClr>
              </a:clrFrom>
              <a:clrTo>
                <a:srgbClr val="FFFFFF">
                  <a:alpha val="100000"/>
                  <a:alpha val="0"/>
                </a:srgbClr>
              </a:clrTo>
            </a:clrChange>
          </a:blip>
          <a:stretch>
            <a:fillRect/>
          </a:stretch>
        </p:blipFill>
        <p:spPr>
          <a:xfrm>
            <a:off x="8088630" y="2563495"/>
            <a:ext cx="281305" cy="252095"/>
          </a:xfrm>
          <a:prstGeom prst="rect">
            <a:avLst/>
          </a:prstGeom>
        </p:spPr>
      </p:pic>
      <p:sp>
        <p:nvSpPr>
          <p:cNvPr id="73" name="文本框 72"/>
          <p:cNvSpPr txBox="1"/>
          <p:nvPr/>
        </p:nvSpPr>
        <p:spPr>
          <a:xfrm>
            <a:off x="7138035" y="3771265"/>
            <a:ext cx="3968115" cy="779780"/>
          </a:xfrm>
          <a:prstGeom prst="rect">
            <a:avLst/>
          </a:prstGeom>
          <a:noFill/>
        </p:spPr>
        <p:txBody>
          <a:bodyPr wrap="square" rtlCol="0">
            <a:spAutoFit/>
          </a:bodyPr>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计算未标记样本的正类概率</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选择前</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|um|</a:t>
            </a:r>
            <a:r>
              <a:rPr lang="en-US"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θ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样本作为可靠正样本</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5" name="文本框 74"/>
          <p:cNvSpPr txBox="1"/>
          <p:nvPr/>
        </p:nvSpPr>
        <p:spPr>
          <a:xfrm>
            <a:off x="7064375" y="5382895"/>
            <a:ext cx="3968115" cy="779780"/>
          </a:xfrm>
          <a:prstGeom prst="rect">
            <a:avLst/>
          </a:prstGeom>
          <a:noFill/>
        </p:spPr>
        <p:txBody>
          <a:bodyPr wrap="square" rtlCol="0">
            <a:spAutoFit/>
          </a:bodyPr>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合并所有迭代结果：</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4" name="图片 83"/>
          <p:cNvPicPr>
            <a:picLocks noChangeAspect="1"/>
          </p:cNvPicPr>
          <p:nvPr/>
        </p:nvPicPr>
        <p:blipFill>
          <a:blip r:embed="rId5">
            <a:clrChange>
              <a:clrFrom>
                <a:srgbClr val="FFFFFF">
                  <a:alpha val="100000"/>
                </a:srgbClr>
              </a:clrFrom>
              <a:clrTo>
                <a:srgbClr val="FFFFFF">
                  <a:alpha val="100000"/>
                  <a:alpha val="0"/>
                </a:srgbClr>
              </a:clrTo>
            </a:clrChange>
          </a:blip>
          <a:stretch>
            <a:fillRect/>
          </a:stretch>
        </p:blipFill>
        <p:spPr>
          <a:xfrm>
            <a:off x="9050020" y="5452745"/>
            <a:ext cx="1982470" cy="334645"/>
          </a:xfrm>
          <a:prstGeom prst="rect">
            <a:avLst/>
          </a:prstGeom>
        </p:spPr>
      </p:pic>
      <p:sp>
        <p:nvSpPr>
          <p:cNvPr id="85" name="文本框 84"/>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2"/>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3"/>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6"/>
              </p:custDataLst>
            </p:nvPr>
          </p:nvSpPr>
          <p:spPr>
            <a:xfrm>
              <a:off x="2121" y="3592"/>
              <a:ext cx="6897" cy="5498"/>
            </a:xfrm>
            <a:prstGeom prst="rect">
              <a:avLst/>
            </a:prstGeom>
            <a:noFill/>
          </p:spPr>
          <p:txBody>
            <a:bodyPr wrap="square">
              <a:noAutofit/>
            </a:bodyPr>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VFPU_LR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VFPU_GBDT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endParaRPr lang="zh-CN" altLang="en-US" b="0" i="0" dirty="0">
                <a:solidFill>
                  <a:schemeClr val="tx1">
                    <a:lumMod val="85000"/>
                    <a:lumOff val="15000"/>
                  </a:schemeClr>
                </a:solidFill>
                <a:effectLst/>
                <a:latin typeface="微软雅黑" panose="020B0503020204020204" pitchFamily="34" charset="-122"/>
                <a:ea typeface="+mn-lt"/>
                <a:cs typeface="+mn-lt"/>
              </a:endParaRPr>
            </a:p>
          </p:txBody>
        </p:sp>
        <p:sp>
          <p:nvSpPr>
            <p:cNvPr id="31" name="幻云PPT-演示军团3"/>
            <p:cNvSpPr/>
            <p:nvPr>
              <p:custDataLst>
                <p:tags r:id="rId7"/>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lnSpcReduction="20000"/>
            </a:bodyPr>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41" name="幻云PPT-演示军团4"/>
            <p:cNvSpPr/>
            <p:nvPr>
              <p:custDataLst>
                <p:tags r:id="rId8"/>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9"/>
              </p:custDataLst>
            </p:nvPr>
          </p:nvSpPr>
          <p:spPr>
            <a:xfrm>
              <a:off x="10057" y="2950"/>
              <a:ext cx="6958" cy="5697"/>
            </a:xfrm>
            <a:prstGeom prst="rect">
              <a:avLst/>
            </a:prstGeom>
            <a:noFill/>
          </p:spPr>
          <p:txBody>
            <a:bodyPr wrap="square">
              <a:noAutofit/>
            </a:bodyPr>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endParaRPr lang="zh-CN" altLang="en-US" b="0" i="0" dirty="0">
                <a:solidFill>
                  <a:schemeClr val="tx1">
                    <a:lumMod val="85000"/>
                    <a:lumOff val="15000"/>
                  </a:schemeClr>
                </a:solidFill>
                <a:effectLst/>
                <a:latin typeface="微软雅黑" panose="020B0503020204020204" pitchFamily="34" charset="-122"/>
                <a:ea typeface="+mn-lt"/>
                <a:cs typeface="+mn-lt"/>
              </a:endParaRPr>
            </a:p>
          </p:txBody>
        </p:sp>
      </p:gr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1" name="组合 60"/>
          <p:cNvGrpSpPr/>
          <p:nvPr/>
        </p:nvGrpSpPr>
        <p:grpSpPr>
          <a:xfrm>
            <a:off x="1674495" y="1887220"/>
            <a:ext cx="10516870" cy="4947920"/>
            <a:chOff x="2637" y="2972"/>
            <a:chExt cx="16562"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2"/>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3"/>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6"/>
                </p:custDataLst>
              </p:nvPr>
            </p:nvSpPr>
            <p:spPr>
              <a:xfrm>
                <a:off x="1817" y="3413"/>
                <a:ext cx="7441" cy="595"/>
              </a:xfrm>
              <a:prstGeom prst="rect">
                <a:avLst/>
              </a:prstGeom>
              <a:noFill/>
            </p:spPr>
            <p:txBody>
              <a:bodyPr wrap="square">
                <a:noAutofit/>
              </a:bodyPr>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31" name="幻云PPT-演示军团3"/>
              <p:cNvSpPr/>
              <p:nvPr>
                <p:custDataLst>
                  <p:tags r:id="rId7"/>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lnSpcReduction="20000"/>
              </a:bodyPr>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41" name="幻云PPT-演示军团4"/>
              <p:cNvSpPr/>
              <p:nvPr>
                <p:custDataLst>
                  <p:tags r:id="rId8"/>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9"/>
                </p:custDataLst>
              </p:nvPr>
            </p:nvSpPr>
            <p:spPr>
              <a:xfrm>
                <a:off x="10073" y="3306"/>
                <a:ext cx="7354" cy="6222"/>
              </a:xfrm>
              <a:prstGeom prst="rect">
                <a:avLst/>
              </a:prstGeom>
              <a:noFill/>
            </p:spPr>
            <p:txBody>
              <a:bodyPr wrap="square">
                <a:noAutofit/>
              </a:bodyPr>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endParaRPr lang="zh-CN" altLang="en-US" sz="1400"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endParaRPr lang="zh-CN" altLang="en-US" sz="1400"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endParaRPr lang="zh-CN" altLang="en-US" sz="1400"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endParaRPr lang="zh-CN" altLang="en-US" sz="1400"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endParaRPr lang="zh-CN" altLang="en-US" sz="1400"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endParaRPr lang="zh-CN" altLang="en-US" sz="1400"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endParaRPr lang="zh-CN" altLang="en-US" sz="1400"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endParaRPr lang="zh-CN" altLang="en-US" sz="1400"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endParaRPr lang="zh-CN" altLang="en-US" sz="1400" b="0" i="0" dirty="0">
                  <a:solidFill>
                    <a:schemeClr val="tx1">
                      <a:lumMod val="85000"/>
                      <a:lumOff val="15000"/>
                    </a:schemeClr>
                  </a:solidFill>
                  <a:effectLst/>
                  <a:latin typeface="微软雅黑" panose="020B0503020204020204" pitchFamily="34" charset="-122"/>
                  <a:ea typeface="+mn-lt"/>
                  <a:cs typeface="+mn-lt"/>
                </a:endParaRPr>
              </a:p>
            </p:txBody>
          </p:sp>
          <p:sp>
            <p:nvSpPr>
              <p:cNvPr id="56" name="幻云PPT-演示军团14"/>
              <p:cNvSpPr txBox="1"/>
              <p:nvPr>
                <p:custDataLst>
                  <p:tags r:id="rId10"/>
                </p:custDataLst>
              </p:nvPr>
            </p:nvSpPr>
            <p:spPr>
              <a:xfrm>
                <a:off x="1755" y="5232"/>
                <a:ext cx="7441" cy="595"/>
              </a:xfrm>
              <a:prstGeom prst="rect">
                <a:avLst/>
              </a:prstGeom>
              <a:noFill/>
            </p:spPr>
            <p:txBody>
              <a:bodyPr wrap="square">
                <a:noAutofit/>
              </a:bodyPr>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58" name="幻云PPT-演示军团14"/>
              <p:cNvSpPr txBox="1"/>
              <p:nvPr>
                <p:custDataLst>
                  <p:tags r:id="rId11"/>
                </p:custDataLst>
              </p:nvPr>
            </p:nvSpPr>
            <p:spPr>
              <a:xfrm>
                <a:off x="1754" y="7049"/>
                <a:ext cx="7441" cy="595"/>
              </a:xfrm>
              <a:prstGeom prst="rect">
                <a:avLst/>
              </a:prstGeom>
              <a:noFill/>
            </p:spPr>
            <p:txBody>
              <a:bodyPr wrap="square">
                <a:noAutofit/>
              </a:bodyPr>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grpSp>
        <p:sp>
          <p:nvSpPr>
            <p:cNvPr id="50" name="文本框 49"/>
            <p:cNvSpPr txBox="1"/>
            <p:nvPr/>
          </p:nvSpPr>
          <p:spPr>
            <a:xfrm>
              <a:off x="3640" y="4689"/>
              <a:ext cx="6288" cy="580"/>
            </a:xfrm>
            <a:prstGeom prst="rect">
              <a:avLst/>
            </a:prstGeom>
            <a:noFill/>
          </p:spPr>
          <p:txBody>
            <a:bodyPr wrap="square" rtlCol="0">
              <a:spAutoFit/>
            </a:bodyPr>
            <a:p>
              <a:pPr algn="ctr"/>
              <a:r>
                <a:rPr lang="zh-CN" altLang="en-US"/>
                <a:t>对比联邦与非联邦</a:t>
              </a:r>
              <a:r>
                <a:rPr lang="en-US" altLang="zh-CN"/>
                <a:t>PU</a:t>
              </a:r>
              <a:r>
                <a:rPr lang="zh-CN" altLang="en-US"/>
                <a:t>学习性能</a:t>
              </a:r>
              <a:endParaRPr lang="zh-CN" altLang="en-US"/>
            </a:p>
          </p:txBody>
        </p:sp>
        <p:sp>
          <p:nvSpPr>
            <p:cNvPr id="53" name="下箭头 52"/>
            <p:cNvSpPr/>
            <p:nvPr/>
          </p:nvSpPr>
          <p:spPr>
            <a:xfrm>
              <a:off x="6604" y="5405"/>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p>
              <a:pPr algn="ctr"/>
              <a:r>
                <a:rPr lang="zh-CN" altLang="en-US"/>
                <a:t>评估不同基学习器对</a:t>
              </a:r>
              <a:r>
                <a:rPr lang="en-US" altLang="zh-CN"/>
                <a:t>VFPU</a:t>
              </a:r>
              <a:r>
                <a:rPr lang="zh-CN" altLang="en-US"/>
                <a:t>框架的影响</a:t>
              </a:r>
              <a:endParaRPr lang="zh-CN" altLang="en-US"/>
            </a:p>
          </p:txBody>
        </p:sp>
        <p:sp>
          <p:nvSpPr>
            <p:cNvPr id="59" name="下箭头 58"/>
            <p:cNvSpPr/>
            <p:nvPr/>
          </p:nvSpPr>
          <p:spPr>
            <a:xfrm>
              <a:off x="6604" y="6838"/>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p>
              <a:pPr algn="ctr"/>
              <a:r>
                <a:rPr lang="zh-CN" altLang="en-US"/>
                <a:t>与多种半监督学习方法进行基线对比</a:t>
              </a:r>
              <a:endParaRPr lang="zh-CN" altLang="en-US"/>
            </a:p>
          </p:txBody>
        </p:sp>
      </p:gr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rot="0">
            <a:off x="1674495" y="5838190"/>
            <a:ext cx="10517505" cy="996950"/>
            <a:chOff x="658" y="7906"/>
            <a:chExt cx="17884" cy="2290"/>
          </a:xfrm>
        </p:grpSpPr>
        <p:sp>
          <p:nvSpPr>
            <p:cNvPr id="3" name="幻云PPT-演示军团1"/>
            <p:cNvSpPr/>
            <p:nvPr>
              <p:custDataLst>
                <p:tags r:id="rId2"/>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3"/>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5"/>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6"/>
            </p:custDataLst>
          </p:nvPr>
        </p:nvSpPr>
        <p:spPr>
          <a:xfrm>
            <a:off x="2386965" y="2418080"/>
            <a:ext cx="4056380" cy="3370580"/>
          </a:xfrm>
          <a:prstGeom prst="rect">
            <a:avLst/>
          </a:prstGeom>
          <a:noFill/>
        </p:spPr>
        <p:txBody>
          <a:bodyPr wrap="square">
            <a:noAutofit/>
          </a:bodyPr>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endParaRPr lang="zh-CN" altLang="en-US" b="1" i="0" dirty="0">
              <a:solidFill>
                <a:schemeClr val="tx1">
                  <a:lumMod val="85000"/>
                  <a:lumOff val="15000"/>
                </a:schemeClr>
              </a:solidFill>
              <a:effectLst/>
              <a:latin typeface="微软雅黑" panose="020B0503020204020204" pitchFamily="34" charset="-122"/>
              <a:ea typeface="+mn-lt"/>
              <a:cs typeface="+mn-lt"/>
            </a:endParaRPr>
          </a:p>
        </p:txBody>
      </p:sp>
      <p:pic>
        <p:nvPicPr>
          <p:cNvPr id="6" name="图片 5"/>
          <p:cNvPicPr>
            <a:picLocks noChangeAspect="1"/>
          </p:cNvPicPr>
          <p:nvPr/>
        </p:nvPicPr>
        <p:blipFill>
          <a:blip r:embed="rId7"/>
          <a:stretch>
            <a:fillRect/>
          </a:stretch>
        </p:blipFill>
        <p:spPr>
          <a:xfrm>
            <a:off x="6687820" y="2418080"/>
            <a:ext cx="4557395" cy="3660140"/>
          </a:xfrm>
          <a:prstGeom prst="rect">
            <a:avLst/>
          </a:pr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7" name="幻云PPT-演示军团3"/>
          <p:cNvSpPr/>
          <p:nvPr>
            <p:custDataLst>
              <p:tags r:id="rId2"/>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3"/>
            </p:custDataLst>
          </p:nvPr>
        </p:nvSpPr>
        <p:spPr>
          <a:xfrm>
            <a:off x="1615440" y="2273300"/>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4"/>
            </p:custDataLst>
          </p:nvPr>
        </p:nvSpPr>
        <p:spPr>
          <a:xfrm>
            <a:off x="1939290" y="2273300"/>
            <a:ext cx="9669145" cy="1012190"/>
          </a:xfrm>
          <a:prstGeom prst="rect">
            <a:avLst/>
          </a:prstGeom>
          <a:noFill/>
        </p:spPr>
        <p:txBody>
          <a:bodyPr wrap="square">
            <a:noAutofit/>
          </a:bodyPr>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endParaRPr lang="zh-CN" altLang="en-US" b="1" i="0" dirty="0">
              <a:solidFill>
                <a:schemeClr val="tx1">
                  <a:lumMod val="85000"/>
                  <a:lumOff val="15000"/>
                </a:schemeClr>
              </a:solidFill>
              <a:effectLst/>
              <a:latin typeface="微软雅黑" panose="020B0503020204020204" pitchFamily="34" charset="-122"/>
              <a:ea typeface="+mn-lt"/>
              <a:cs typeface="+mn-lt"/>
            </a:endParaRPr>
          </a:p>
        </p:txBody>
      </p:sp>
      <p:pic>
        <p:nvPicPr>
          <p:cNvPr id="5" name="图片 4"/>
          <p:cNvPicPr>
            <a:picLocks noChangeAspect="1"/>
          </p:cNvPicPr>
          <p:nvPr/>
        </p:nvPicPr>
        <p:blipFill>
          <a:blip r:embed="rId5"/>
          <a:stretch>
            <a:fillRect/>
          </a:stretch>
        </p:blipFill>
        <p:spPr>
          <a:xfrm>
            <a:off x="1615440" y="3477260"/>
            <a:ext cx="3780155" cy="2910205"/>
          </a:xfrm>
          <a:prstGeom prst="rect">
            <a:avLst/>
          </a:prstGeom>
        </p:spPr>
      </p:pic>
      <p:pic>
        <p:nvPicPr>
          <p:cNvPr id="9" name="图片 8"/>
          <p:cNvPicPr>
            <a:picLocks noChangeAspect="1"/>
          </p:cNvPicPr>
          <p:nvPr/>
        </p:nvPicPr>
        <p:blipFill>
          <a:blip r:embed="rId6"/>
          <a:stretch>
            <a:fillRect/>
          </a:stretch>
        </p:blipFill>
        <p:spPr>
          <a:xfrm>
            <a:off x="5465445" y="3477260"/>
            <a:ext cx="3256280" cy="2889250"/>
          </a:xfrm>
          <a:prstGeom prst="rect">
            <a:avLst/>
          </a:prstGeom>
        </p:spPr>
      </p:pic>
      <p:pic>
        <p:nvPicPr>
          <p:cNvPr id="10" name="图片 9"/>
          <p:cNvPicPr>
            <a:picLocks noChangeAspect="1"/>
          </p:cNvPicPr>
          <p:nvPr/>
        </p:nvPicPr>
        <p:blipFill>
          <a:blip r:embed="rId7"/>
          <a:stretch>
            <a:fillRect/>
          </a:stretch>
        </p:blipFill>
        <p:spPr>
          <a:xfrm>
            <a:off x="8791575" y="3477260"/>
            <a:ext cx="3001010" cy="285178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endParaRPr kumimoji="1" lang="zh-CN" altLang="en-US" sz="4400" b="1" spc="300" dirty="0">
              <a:solidFill>
                <a:schemeClr val="accent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endPar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2" name="文本框 11"/>
          <p:cNvSpPr txBox="1"/>
          <p:nvPr/>
        </p:nvSpPr>
        <p:spPr>
          <a:xfrm>
            <a:off x="5636237" y="3151879"/>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研究现状</a:t>
            </a:r>
            <a:endPar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3" name="文本框 12"/>
          <p:cNvSpPr txBox="1"/>
          <p:nvPr/>
        </p:nvSpPr>
        <p:spPr>
          <a:xfrm>
            <a:off x="5636237" y="4024082"/>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endPar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endPar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endParaRPr>
          </a:p>
        </p:txBody>
      </p:sp>
      <p:pic>
        <p:nvPicPr>
          <p:cNvPr id="19" name="图片 18"/>
          <p:cNvPicPr>
            <a:picLocks noChangeAspect="1"/>
          </p:cNvPicPr>
          <p:nvPr/>
        </p:nvPicPr>
        <p:blipFill>
          <a:blip r:embed="rId1"/>
          <a:srcRect/>
          <a:stretch>
            <a:fillRect/>
          </a:stretch>
        </p:blipFill>
        <p:spPr>
          <a:xfrm>
            <a:off x="9732161" y="512103"/>
            <a:ext cx="1962511" cy="424811"/>
          </a:xfrm>
          <a:prstGeom prst="rect">
            <a:avLst/>
          </a:prstGeom>
        </p:spPr>
      </p:pic>
      <p:sp>
        <p:nvSpPr>
          <p:cNvPr id="20" name="椭圆 19"/>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rot="0">
            <a:off x="1559560" y="6117590"/>
            <a:ext cx="10632440" cy="717550"/>
            <a:chOff x="658" y="7906"/>
            <a:chExt cx="17884" cy="2290"/>
          </a:xfrm>
        </p:grpSpPr>
        <p:sp>
          <p:nvSpPr>
            <p:cNvPr id="3" name="幻云PPT-演示军团1"/>
            <p:cNvSpPr/>
            <p:nvPr>
              <p:custDataLst>
                <p:tags r:id="rId2"/>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3"/>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5"/>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6"/>
            </p:custDataLst>
          </p:nvPr>
        </p:nvSpPr>
        <p:spPr>
          <a:xfrm>
            <a:off x="2386965" y="2306320"/>
            <a:ext cx="8826500" cy="1189990"/>
          </a:xfrm>
          <a:prstGeom prst="rect">
            <a:avLst/>
          </a:prstGeom>
          <a:noFill/>
        </p:spPr>
        <p:txBody>
          <a:bodyPr wrap="square">
            <a:noAutofit/>
          </a:bodyPr>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实验三显示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endParaRPr lang="zh-CN" altLang="en-US" b="1" i="0" dirty="0">
              <a:solidFill>
                <a:schemeClr val="tx1">
                  <a:lumMod val="85000"/>
                  <a:lumOff val="15000"/>
                </a:schemeClr>
              </a:solidFill>
              <a:effectLst/>
              <a:latin typeface="微软雅黑" panose="020B0503020204020204" pitchFamily="34" charset="-122"/>
              <a:ea typeface="+mn-lt"/>
              <a:cs typeface="+mn-lt"/>
            </a:endParaRPr>
          </a:p>
        </p:txBody>
      </p:sp>
      <p:pic>
        <p:nvPicPr>
          <p:cNvPr id="5" name="图片 4"/>
          <p:cNvPicPr>
            <a:picLocks noChangeAspect="1"/>
          </p:cNvPicPr>
          <p:nvPr/>
        </p:nvPicPr>
        <p:blipFill>
          <a:blip r:embed="rId7"/>
          <a:stretch>
            <a:fillRect/>
          </a:stretch>
        </p:blipFill>
        <p:spPr>
          <a:xfrm>
            <a:off x="2386965" y="3639820"/>
            <a:ext cx="4225925" cy="2753360"/>
          </a:xfrm>
          <a:prstGeom prst="rect">
            <a:avLst/>
          </a:prstGeom>
        </p:spPr>
      </p:pic>
      <p:pic>
        <p:nvPicPr>
          <p:cNvPr id="56" name="IM 56"/>
          <p:cNvPicPr/>
          <p:nvPr/>
        </p:nvPicPr>
        <p:blipFill>
          <a:blip r:embed="rId8"/>
          <a:stretch>
            <a:fillRect/>
          </a:stretch>
        </p:blipFill>
        <p:spPr>
          <a:xfrm>
            <a:off x="6861810" y="3639820"/>
            <a:ext cx="4351655" cy="2591435"/>
          </a:xfrm>
          <a:prstGeom prst="rect">
            <a:avLst/>
          </a:prstGeom>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rot="0">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pic>
        <p:nvPicPr>
          <p:cNvPr id="33" name="图形 32" descr="靶心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8455660" y="2428240"/>
            <a:ext cx="3268345" cy="922020"/>
          </a:xfrm>
          <a:prstGeom prst="rect">
            <a:avLst/>
          </a:prstGeom>
          <a:noFill/>
        </p:spPr>
        <p:txBody>
          <a:bodyPr wrap="square" rtlCol="0">
            <a:spAutoFit/>
          </a:bodyPr>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77" name="文本框 76"/>
          <p:cNvSpPr txBox="1"/>
          <p:nvPr/>
        </p:nvSpPr>
        <p:spPr>
          <a:xfrm>
            <a:off x="1840865" y="4052570"/>
            <a:ext cx="3533140" cy="1337945"/>
          </a:xfrm>
          <a:prstGeom prst="rect">
            <a:avLst/>
          </a:prstGeom>
          <a:noFill/>
        </p:spPr>
        <p:txBody>
          <a:bodyPr wrap="square" rtlCol="0">
            <a:spAutoFit/>
          </a:bodyPr>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a:t>
            </a:r>
            <a:r>
              <a:rPr lang="zh-CN" altLang="en-US" dirty="0">
                <a:solidFill>
                  <a:schemeClr val="tx1"/>
                </a:solidFill>
                <a:latin typeface="微软雅黑" panose="020B0503020204020204" pitchFamily="34" charset="-122"/>
                <a:ea typeface="微软雅黑" panose="020B0503020204020204" pitchFamily="34" charset="-122"/>
              </a:rPr>
              <a:t>解。</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8583930" y="3894455"/>
            <a:ext cx="3140075" cy="922020"/>
          </a:xfrm>
          <a:prstGeom prst="rect">
            <a:avLst/>
          </a:prstGeom>
          <a:noFill/>
        </p:spPr>
        <p:txBody>
          <a:bodyPr wrap="square" rtlCol="0">
            <a:spAutoFit/>
          </a:bodyPr>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dirty="0">
                <a:latin typeface="微软雅黑" panose="020B0503020204020204" pitchFamily="34" charset="-122"/>
                <a:ea typeface="微软雅黑" panose="020B0503020204020204" pitchFamily="34" charset="-122"/>
              </a:rPr>
              <a:t>问题</a:t>
            </a:r>
            <a:endParaRPr lang="zh-CN" altLang="en-US" dirty="0">
              <a:latin typeface="微软雅黑" panose="020B0503020204020204" pitchFamily="34" charset="-122"/>
              <a:ea typeface="微软雅黑" panose="020B0503020204020204" pitchFamily="34" charset="-122"/>
            </a:endParaRP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dirty="0">
                <a:latin typeface="微软雅黑" panose="020B0503020204020204" pitchFamily="34" charset="-122"/>
                <a:ea typeface="微软雅黑" panose="020B0503020204020204" pitchFamily="34" charset="-122"/>
              </a:rPr>
              <a:t>优势</a:t>
            </a:r>
            <a:endParaRPr lang="zh-CN" altLang="en-US" dirty="0">
              <a:latin typeface="微软雅黑" panose="020B0503020204020204" pitchFamily="34" charset="-122"/>
              <a:ea typeface="微软雅黑" panose="020B0503020204020204" pitchFamily="34" charset="-122"/>
            </a:endParaRP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dirty="0">
                <a:latin typeface="微软雅黑" panose="020B0503020204020204" pitchFamily="34" charset="-122"/>
                <a:ea typeface="微软雅黑" panose="020B0503020204020204" pitchFamily="34" charset="-122"/>
              </a:rPr>
              <a:t>核心技术</a:t>
            </a:r>
            <a:endParaRPr lang="zh-CN" altLang="en-US" dirty="0">
              <a:latin typeface="微软雅黑" panose="020B0503020204020204" pitchFamily="34" charset="-122"/>
              <a:ea typeface="微软雅黑" panose="020B0503020204020204" pitchFamily="34" charset="-122"/>
            </a:endParaRP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dirty="0">
                <a:latin typeface="微软雅黑" panose="020B0503020204020204" pitchFamily="34" charset="-122"/>
                <a:ea typeface="微软雅黑" panose="020B0503020204020204" pitchFamily="34" charset="-122"/>
              </a:rPr>
              <a:t>解决方案</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 name="文本框 1"/>
          <p:cNvSpPr txBox="1"/>
          <p:nvPr/>
        </p:nvSpPr>
        <p:spPr>
          <a:xfrm>
            <a:off x="2042795" y="1820545"/>
            <a:ext cx="3106420" cy="337185"/>
          </a:xfrm>
          <a:prstGeom prst="rect">
            <a:avLst/>
          </a:prstGeom>
        </p:spPr>
        <p:txBody>
          <a:bodyPr wrap="square">
            <a:spAutoFit/>
          </a:bodyPr>
          <a:p>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Dal</a:t>
            </a:r>
            <a:endParaRPr lang="en-US" altLang="zh-CN"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935480" y="2310130"/>
            <a:ext cx="2924175" cy="621030"/>
          </a:xfrm>
          <a:prstGeom prst="rect">
            <a:avLst/>
          </a:prstGeom>
        </p:spPr>
      </p:pic>
      <p:pic>
        <p:nvPicPr>
          <p:cNvPr id="4" name="图片 3"/>
          <p:cNvPicPr>
            <a:picLocks noChangeAspect="1"/>
          </p:cNvPicPr>
          <p:nvPr/>
        </p:nvPicPr>
        <p:blipFill>
          <a:blip r:embed="rId3"/>
          <a:stretch>
            <a:fillRect/>
          </a:stretch>
        </p:blipFill>
        <p:spPr>
          <a:xfrm>
            <a:off x="2304415" y="3070225"/>
            <a:ext cx="2186940" cy="543560"/>
          </a:xfrm>
          <a:prstGeom prst="rect">
            <a:avLst/>
          </a:prstGeom>
        </p:spPr>
      </p:pic>
      <p:sp>
        <p:nvSpPr>
          <p:cNvPr id="7" name="文本框 6"/>
          <p:cNvSpPr txBox="1"/>
          <p:nvPr/>
        </p:nvSpPr>
        <p:spPr>
          <a:xfrm>
            <a:off x="1935480" y="3740150"/>
            <a:ext cx="3106420" cy="583565"/>
          </a:xfrm>
          <a:prstGeom prst="rect">
            <a:avLst/>
          </a:prstGeom>
        </p:spPr>
        <p:txBody>
          <a:bodyPr wrap="square">
            <a:spAutoFit/>
          </a:bodyPr>
          <a:p>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方独有</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Dnal</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方独有</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Dnal</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的样本</a:t>
            </a:r>
            <a:endParaRPr lang="zh-CN" altLang="en-US" sz="16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p:cNvPicPr>
            <a:picLocks noChangeAspect="1"/>
          </p:cNvPicPr>
          <p:nvPr/>
        </p:nvPicPr>
        <p:blipFill>
          <a:blip r:embed="rId4"/>
          <a:stretch>
            <a:fillRect/>
          </a:stretch>
        </p:blipFill>
        <p:spPr>
          <a:xfrm>
            <a:off x="2304415" y="4408805"/>
            <a:ext cx="2044065" cy="610870"/>
          </a:xfrm>
          <a:prstGeom prst="rect">
            <a:avLst/>
          </a:prstGeom>
        </p:spPr>
      </p:pic>
      <p:pic>
        <p:nvPicPr>
          <p:cNvPr id="18" name="图片 17"/>
          <p:cNvPicPr>
            <a:picLocks noChangeAspect="1"/>
          </p:cNvPicPr>
          <p:nvPr/>
        </p:nvPicPr>
        <p:blipFill>
          <a:blip r:embed="rId5"/>
          <a:stretch>
            <a:fillRect/>
          </a:stretch>
        </p:blipFill>
        <p:spPr>
          <a:xfrm>
            <a:off x="2435225" y="5132705"/>
            <a:ext cx="1756410" cy="527050"/>
          </a:xfrm>
          <a:prstGeom prst="rect">
            <a:avLst/>
          </a:prstGeom>
        </p:spPr>
      </p:pic>
      <p:pic>
        <p:nvPicPr>
          <p:cNvPr id="72" name="IM 72"/>
          <p:cNvPicPr/>
          <p:nvPr/>
        </p:nvPicPr>
        <p:blipFill>
          <a:blip r:embed="rId6"/>
          <a:stretch>
            <a:fillRect/>
          </a:stretch>
        </p:blipFill>
        <p:spPr>
          <a:xfrm>
            <a:off x="6045200" y="1821180"/>
            <a:ext cx="2517775" cy="1575435"/>
          </a:xfrm>
          <a:prstGeom prst="rect">
            <a:avLst/>
          </a:prstGeom>
        </p:spPr>
      </p:pic>
      <p:pic>
        <p:nvPicPr>
          <p:cNvPr id="74" name="IM 74"/>
          <p:cNvPicPr/>
          <p:nvPr/>
        </p:nvPicPr>
        <p:blipFill>
          <a:blip r:embed="rId7"/>
          <a:stretch>
            <a:fillRect/>
          </a:stretch>
        </p:blipFill>
        <p:spPr>
          <a:xfrm>
            <a:off x="8863965" y="1820545"/>
            <a:ext cx="2621280" cy="1469390"/>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p>
            <a:r>
              <a:rPr lang="zh-CN" altLang="en-US" b="1"/>
              <a:t>核心问题：</a:t>
            </a:r>
            <a:r>
              <a:rPr lang="zh-CN" altLang="en-US"/>
              <a:t>传统</a:t>
            </a:r>
            <a:r>
              <a:rPr lang="en-US" altLang="zh-CN"/>
              <a:t>VFL</a:t>
            </a:r>
            <a:r>
              <a:rPr lang="zh-CN" altLang="en-US"/>
              <a:t>仅用对齐样本训练，浪费了大量非对齐样本，特别是对齐样本少时性能受限</a:t>
            </a:r>
            <a:endParaRPr lang="zh-CN" altLang="en-US"/>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p>
              <a:pPr algn="ctr"/>
              <a:r>
                <a:rPr lang="zh-CN" altLang="en-US">
                  <a:solidFill>
                    <a:schemeClr val="bg1"/>
                  </a:solidFill>
                  <a:latin typeface="微软雅黑" panose="020B0503020204020204" pitchFamily="34" charset="-122"/>
                  <a:ea typeface="微软雅黑" panose="020B0503020204020204" pitchFamily="34" charset="-122"/>
                </a:rPr>
                <a:t>解决思路</a:t>
              </a:r>
              <a:endParaRPr lang="zh-CN" altLang="en-US">
                <a:solidFill>
                  <a:schemeClr val="bg1"/>
                </a:solidFill>
                <a:latin typeface="微软雅黑" panose="020B0503020204020204" pitchFamily="34" charset="-122"/>
                <a:ea typeface="微软雅黑" panose="020B0503020204020204" pitchFamily="34" charset="-122"/>
              </a:endParaRPr>
            </a:p>
          </p:txBody>
        </p:sp>
        <p:sp>
          <p:nvSpPr>
            <p:cNvPr id="47" name="文本框 46"/>
            <p:cNvSpPr txBox="1"/>
            <p:nvPr/>
          </p:nvSpPr>
          <p:spPr>
            <a:xfrm>
              <a:off x="11144" y="8628"/>
              <a:ext cx="6896" cy="1655"/>
            </a:xfrm>
            <a:prstGeom prst="rect">
              <a:avLst/>
            </a:prstGeom>
            <a:noFill/>
          </p:spPr>
          <p:txBody>
            <a:bodyPr wrap="square" rtlCol="0">
              <a:spAutoFit/>
            </a:bodyPr>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endParaRPr lang="zh-CN" altLang="en-US" sz="1600">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3.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计算跨方特征相关性</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6" name="IM 76"/>
          <p:cNvPicPr/>
          <p:nvPr/>
        </p:nvPicPr>
        <p:blipFill>
          <a:blip r:embed="rId2"/>
          <a:stretch>
            <a:fillRect/>
          </a:stretch>
        </p:blipFill>
        <p:spPr>
          <a:xfrm>
            <a:off x="7603490" y="1821180"/>
            <a:ext cx="4328795" cy="3651250"/>
          </a:xfrm>
          <a:prstGeom prst="rect">
            <a:avLst/>
          </a:prstGeom>
        </p:spPr>
      </p:pic>
      <p:sp>
        <p:nvSpPr>
          <p:cNvPr id="5" name="文本框 4"/>
          <p:cNvSpPr txBox="1"/>
          <p:nvPr/>
        </p:nvSpPr>
        <p:spPr>
          <a:xfrm>
            <a:off x="8669655" y="5698490"/>
            <a:ext cx="2828290" cy="337185"/>
          </a:xfrm>
          <a:prstGeom prst="rect">
            <a:avLst/>
          </a:prstGeom>
        </p:spPr>
        <p:txBody>
          <a:bodyPr wrap="square">
            <a:spAutoFit/>
          </a:bodyPr>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FedPSG-PUM </a:t>
            </a:r>
            <a:r>
              <a:rPr lang="zh-CN" altLang="en-US" sz="1600">
                <a:solidFill>
                  <a:srgbClr val="000000"/>
                </a:solidFill>
                <a:latin typeface="Arial" panose="020B0604020202020204"/>
                <a:ea typeface="Arial" panose="020B0604020202020204"/>
              </a:rPr>
              <a:t>算法总体流程</a:t>
            </a:r>
            <a:endParaRPr lang="zh-CN" altLang="en-US" sz="1600">
              <a:solidFill>
                <a:srgbClr val="000000"/>
              </a:solidFill>
              <a:latin typeface="Arial" panose="020B0604020202020204"/>
              <a:ea typeface="Arial" panose="020B0604020202020204"/>
            </a:endParaRPr>
          </a:p>
        </p:txBody>
      </p:sp>
      <p:sp>
        <p:nvSpPr>
          <p:cNvPr id="6" name="文本框 5"/>
          <p:cNvSpPr txBox="1"/>
          <p:nvPr/>
        </p:nvSpPr>
        <p:spPr>
          <a:xfrm>
            <a:off x="2146935" y="1604963"/>
            <a:ext cx="5080000" cy="337185"/>
          </a:xfrm>
          <a:prstGeom prst="rect">
            <a:avLst/>
          </a:prstGeom>
        </p:spPr>
        <p:txBody>
          <a:bodyPr>
            <a:spAutoFit/>
          </a:bodyPr>
          <a:p>
            <a:r>
              <a:rPr lang="zh-CN" altLang="en-US" sz="1600">
                <a:latin typeface="微软雅黑" panose="020B0503020204020204" pitchFamily="34" charset="-122"/>
                <a:ea typeface="微软雅黑" panose="020B0503020204020204" pitchFamily="34" charset="-122"/>
              </a:rPr>
              <a:t>在保护隐私前提下量化不同参与方特征间的统计关联性</a:t>
            </a:r>
            <a:endParaRPr lang="zh-CN" altLang="en-US" sz="1600">
              <a:latin typeface="微软雅黑" panose="020B0503020204020204" pitchFamily="34" charset="-122"/>
              <a:ea typeface="微软雅黑" panose="020B0503020204020204" pitchFamily="34" charset="-122"/>
            </a:endParaRPr>
          </a:p>
        </p:txBody>
      </p:sp>
      <p:sp>
        <p:nvSpPr>
          <p:cNvPr id="8" name="文本框 7"/>
          <p:cNvSpPr txBox="1"/>
          <p:nvPr/>
        </p:nvSpPr>
        <p:spPr>
          <a:xfrm>
            <a:off x="2083435" y="2019935"/>
            <a:ext cx="2713355" cy="368300"/>
          </a:xfrm>
          <a:prstGeom prst="rect">
            <a:avLst/>
          </a:prstGeom>
          <a:noFill/>
        </p:spPr>
        <p:txBody>
          <a:bodyPr wrap="square" rtlCol="0">
            <a:spAutoFit/>
          </a:bodyPr>
          <a:p>
            <a:r>
              <a:rPr lang="zh-CN" altLang="en-US" b="1">
                <a:solidFill>
                  <a:schemeClr val="accent2"/>
                </a:solidFill>
                <a:latin typeface="微软雅黑" panose="020B0503020204020204" pitchFamily="34" charset="-122"/>
                <a:ea typeface="微软雅黑" panose="020B0503020204020204" pitchFamily="34" charset="-122"/>
              </a:rPr>
              <a:t>关键步骤</a:t>
            </a:r>
            <a:endParaRPr lang="zh-CN" altLang="en-US" b="1">
              <a:solidFill>
                <a:schemeClr val="accent2"/>
              </a:solidFill>
              <a:latin typeface="微软雅黑" panose="020B0503020204020204" pitchFamily="34" charset="-122"/>
              <a:ea typeface="微软雅黑" panose="020B0503020204020204" pitchFamily="34" charset="-122"/>
            </a:endParaRPr>
          </a:p>
        </p:txBody>
      </p:sp>
      <p:cxnSp>
        <p:nvCxnSpPr>
          <p:cNvPr id="9" name="直接连接符 8"/>
          <p:cNvCxnSpPr/>
          <p:nvPr/>
        </p:nvCxnSpPr>
        <p:spPr>
          <a:xfrm>
            <a:off x="2187575" y="2470150"/>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141220" y="2550795"/>
            <a:ext cx="5762625" cy="1666240"/>
          </a:xfrm>
          <a:prstGeom prst="rect">
            <a:avLst/>
          </a:prstGeom>
          <a:noFill/>
        </p:spPr>
        <p:txBody>
          <a:bodyPr wrap="square" rtlCol="0">
            <a:spAutoFit/>
          </a:bodyPr>
          <a:p>
            <a:pPr marL="285750" indent="-285750">
              <a:lnSpc>
                <a:spcPct val="160000"/>
              </a:lnSpc>
              <a:buFont typeface="Arial" panose="020B0604020202020204" pitchFamily="34" charset="0"/>
              <a:buChar char="•"/>
            </a:pPr>
            <a:r>
              <a:rPr lang="zh-CN" altLang="en-US" sz="1600"/>
              <a:t>协调方生成同态加密密钥对，分发公钥给</a:t>
            </a:r>
            <a:r>
              <a:rPr lang="en-US" altLang="zh-CN" sz="1600"/>
              <a:t>A</a:t>
            </a:r>
            <a:r>
              <a:rPr lang="zh-CN" altLang="en-US" sz="1600"/>
              <a:t>、</a:t>
            </a:r>
            <a:r>
              <a:rPr lang="en-US" altLang="zh-CN" sz="1600"/>
              <a:t>B</a:t>
            </a:r>
            <a:r>
              <a:rPr lang="zh-CN" altLang="en-US" sz="1600"/>
              <a:t>方</a:t>
            </a:r>
            <a:endParaRPr lang="zh-CN" altLang="en-US" sz="1600"/>
          </a:p>
          <a:p>
            <a:pPr marL="285750" indent="-285750">
              <a:lnSpc>
                <a:spcPct val="160000"/>
              </a:lnSpc>
              <a:buFont typeface="Arial" panose="020B0604020202020204" pitchFamily="34" charset="0"/>
              <a:buChar char="•"/>
            </a:pPr>
            <a:r>
              <a:rPr lang="zh-CN" altLang="en-US" sz="1600"/>
              <a:t>计算特征秩向量并进行加密传输</a:t>
            </a:r>
            <a:endParaRPr lang="zh-CN" altLang="en-US" sz="1600"/>
          </a:p>
          <a:p>
            <a:pPr marL="285750" indent="-285750">
              <a:lnSpc>
                <a:spcPct val="160000"/>
              </a:lnSpc>
              <a:buFont typeface="Arial" panose="020B0604020202020204" pitchFamily="34" charset="0"/>
              <a:buChar char="•"/>
            </a:pPr>
            <a:r>
              <a:rPr lang="en-US" altLang="zh-CN" sz="1600"/>
              <a:t>B</a:t>
            </a:r>
            <a:r>
              <a:rPr lang="zh-CN" altLang="en-US" sz="1600"/>
              <a:t>方计算加密秩差，协调方解密后计算</a:t>
            </a:r>
            <a:r>
              <a:rPr lang="en-US" altLang="zh-CN" sz="1600"/>
              <a:t>Spearman</a:t>
            </a:r>
            <a:r>
              <a:rPr lang="zh-CN" altLang="en-US" sz="1600"/>
              <a:t>相关系数</a:t>
            </a:r>
            <a:endParaRPr lang="zh-CN" altLang="en-US" sz="1600"/>
          </a:p>
          <a:p>
            <a:pPr marL="285750" indent="-285750">
              <a:lnSpc>
                <a:spcPct val="160000"/>
              </a:lnSpc>
              <a:buFont typeface="Arial" panose="020B0604020202020204" pitchFamily="34" charset="0"/>
              <a:buChar char="•"/>
            </a:pPr>
            <a:r>
              <a:rPr lang="zh-CN" altLang="en-US" sz="1600"/>
              <a:t>构建跨方相关性矩阵和特征重要性排序列表</a:t>
            </a:r>
            <a:endParaRPr lang="zh-CN" altLang="en-US" sz="1600"/>
          </a:p>
        </p:txBody>
      </p:sp>
      <p:pic>
        <p:nvPicPr>
          <p:cNvPr id="11" name="图片 10"/>
          <p:cNvPicPr>
            <a:picLocks noChangeAspect="1"/>
          </p:cNvPicPr>
          <p:nvPr/>
        </p:nvPicPr>
        <p:blipFill>
          <a:blip r:embed="rId3"/>
          <a:stretch>
            <a:fillRect/>
          </a:stretch>
        </p:blipFill>
        <p:spPr>
          <a:xfrm>
            <a:off x="2289810" y="4177030"/>
            <a:ext cx="2506980" cy="396240"/>
          </a:xfrm>
          <a:prstGeom prst="rect">
            <a:avLst/>
          </a:prstGeom>
        </p:spPr>
      </p:pic>
      <p:pic>
        <p:nvPicPr>
          <p:cNvPr id="13" name="图片 12"/>
          <p:cNvPicPr>
            <a:picLocks noChangeAspect="1"/>
          </p:cNvPicPr>
          <p:nvPr/>
        </p:nvPicPr>
        <p:blipFill>
          <a:blip r:embed="rId4"/>
          <a:stretch>
            <a:fillRect/>
          </a:stretch>
        </p:blipFill>
        <p:spPr>
          <a:xfrm>
            <a:off x="4961255" y="4177030"/>
            <a:ext cx="1577340" cy="434340"/>
          </a:xfrm>
          <a:prstGeom prst="rect">
            <a:avLst/>
          </a:prstGeom>
        </p:spPr>
      </p:pic>
      <p:sp>
        <p:nvSpPr>
          <p:cNvPr id="15" name="文本框 14"/>
          <p:cNvSpPr txBox="1"/>
          <p:nvPr/>
        </p:nvSpPr>
        <p:spPr>
          <a:xfrm>
            <a:off x="2141220" y="4588510"/>
            <a:ext cx="2713355" cy="368300"/>
          </a:xfrm>
          <a:prstGeom prst="rect">
            <a:avLst/>
          </a:prstGeom>
          <a:noFill/>
        </p:spPr>
        <p:txBody>
          <a:bodyPr wrap="square" rtlCol="0">
            <a:spAutoFit/>
          </a:bodyPr>
          <a:p>
            <a:r>
              <a:rPr lang="zh-CN" altLang="en-US" b="1">
                <a:solidFill>
                  <a:schemeClr val="accent2"/>
                </a:solidFill>
                <a:latin typeface="微软雅黑" panose="020B0503020204020204" pitchFamily="34" charset="-122"/>
                <a:ea typeface="微软雅黑" panose="020B0503020204020204" pitchFamily="34" charset="-122"/>
              </a:rPr>
              <a:t>技术亮点</a:t>
            </a:r>
            <a:endParaRPr lang="zh-CN" altLang="en-US" b="1">
              <a:solidFill>
                <a:schemeClr val="accent2"/>
              </a:solidFill>
              <a:latin typeface="微软雅黑" panose="020B0503020204020204" pitchFamily="34" charset="-122"/>
              <a:ea typeface="微软雅黑" panose="020B0503020204020204" pitchFamily="34" charset="-122"/>
            </a:endParaRPr>
          </a:p>
        </p:txBody>
      </p:sp>
      <p:cxnSp>
        <p:nvCxnSpPr>
          <p:cNvPr id="16" name="直接连接符 15"/>
          <p:cNvCxnSpPr/>
          <p:nvPr/>
        </p:nvCxnSpPr>
        <p:spPr>
          <a:xfrm>
            <a:off x="2245360" y="5038725"/>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2187575" y="5149850"/>
            <a:ext cx="5310505" cy="1050925"/>
          </a:xfrm>
          <a:prstGeom prst="rect">
            <a:avLst/>
          </a:prstGeom>
        </p:spPr>
        <p:txBody>
          <a:bodyPr wrap="square">
            <a:spAutoFit/>
          </a:bodyPr>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采用</a:t>
            </a:r>
            <a:r>
              <a:rPr lang="en-US" altLang="zh-CN" sz="1600">
                <a:latin typeface="微软雅黑" panose="020B0503020204020204" pitchFamily="34" charset="-122"/>
                <a:ea typeface="微软雅黑" panose="020B0503020204020204" pitchFamily="34" charset="-122"/>
              </a:rPr>
              <a:t>Spearman</a:t>
            </a:r>
            <a:r>
              <a:rPr lang="zh-CN" altLang="en-US" sz="1600">
                <a:latin typeface="微软雅黑" panose="020B0503020204020204" pitchFamily="34" charset="-122"/>
                <a:ea typeface="微软雅黑" panose="020B0503020204020204" pitchFamily="34" charset="-122"/>
              </a:rPr>
              <a:t>秩相关分析捕获非线性关系</a:t>
            </a:r>
            <a:endParaRPr lang="zh-CN" altLang="en-US" sz="160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利用同态加密实现安全计算，保护数据隐私</a:t>
            </a:r>
            <a:endParaRPr lang="zh-CN" altLang="en-US" sz="1600">
              <a:latin typeface="微软雅黑" panose="020B0503020204020204" pitchFamily="34" charset="-122"/>
              <a:ea typeface="微软雅黑" panose="020B0503020204020204" pitchFamily="34" charset="-122"/>
            </a:endParaRP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计算得到特征相关强度</a:t>
            </a:r>
            <a:r>
              <a:rPr lang="en-US" altLang="zh-CN" sz="1600">
                <a:latin typeface="微软雅黑" panose="020B0503020204020204" pitchFamily="34" charset="-122"/>
                <a:ea typeface="微软雅黑" panose="020B0503020204020204" pitchFamily="34" charset="-122"/>
              </a:rPr>
              <a:t>μq</a:t>
            </a:r>
            <a:r>
              <a:rPr lang="zh-CN" altLang="en-US" sz="1600">
                <a:latin typeface="微软雅黑" panose="020B0503020204020204" pitchFamily="34" charset="-122"/>
                <a:ea typeface="微软雅黑" panose="020B0503020204020204" pitchFamily="34" charset="-122"/>
              </a:rPr>
              <a:t>，为后续特征选择提供依据</a:t>
            </a:r>
            <a:endParaRPr lang="zh-CN" altLang="en-US" sz="160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2" name="表格 1"/>
          <p:cNvGraphicFramePr/>
          <p:nvPr>
            <p:custDataLst>
              <p:tags r:id="rId2"/>
            </p:custDataLst>
          </p:nvPr>
        </p:nvGraphicFramePr>
        <p:xfrm>
          <a:off x="2042795" y="2404745"/>
          <a:ext cx="4483735" cy="4203700"/>
        </p:xfrm>
        <a:graphic>
          <a:graphicData uri="http://schemas.openxmlformats.org/drawingml/2006/table">
            <a:tbl>
              <a:tblPr/>
              <a:tblGrid>
                <a:gridCol w="2887980"/>
                <a:gridCol w="658495"/>
                <a:gridCol w="937260"/>
              </a:tblGrid>
              <a:tr h="291465">
                <a:tc gridSpan="3">
                  <a:txBody>
                    <a:bodyPr/>
                    <a:p>
                      <a:pPr marL="81915" indent="0" algn="l" eaLnBrk="0" fontAlgn="base">
                        <a:spcBef>
                          <a:spcPts val="800"/>
                        </a:spcBef>
                        <a:spcAft>
                          <a:spcPct val="0"/>
                        </a:spcAft>
                      </a:pPr>
                      <a:r>
                        <a:rPr lang="zh-CN" sz="1000">
                          <a:solidFill>
                            <a:srgbClr val="000000"/>
                          </a:solidFill>
                          <a:latin typeface="宋体" panose="02010600030101010101" pitchFamily="2" charset="-122"/>
                          <a:ea typeface="宋体" panose="02010600030101010101" pitchFamily="2" charset="-122"/>
                        </a:rPr>
                        <a:t>算法</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4-2 </a:t>
                      </a:r>
                      <a:r>
                        <a:rPr lang="en-US" altLang="zh-CN" sz="1000">
                          <a:solidFill>
                            <a:srgbClr val="000000"/>
                          </a:solidFill>
                          <a:latin typeface="Times New Roman" panose="02020603050405020304"/>
                          <a:ea typeface="Times New Roman" panose="02020603050405020304"/>
                        </a:rPr>
                        <a:t>VFPU</a:t>
                      </a:r>
                      <a:r>
                        <a:rPr lang="en-US" altLang="zh-CN" sz="1000">
                          <a:solidFill>
                            <a:srgbClr val="000000"/>
                          </a:solidFill>
                          <a:latin typeface="Times New Roman" panose="02020603050405020304"/>
                          <a:ea typeface="Times New Roman" panose="02020603050405020304"/>
                        </a:rPr>
                        <a:t>-M </a:t>
                      </a:r>
                      <a:r>
                        <a:rPr lang="zh-CN" sz="1000">
                          <a:solidFill>
                            <a:srgbClr val="000000"/>
                          </a:solidFill>
                          <a:latin typeface="宋体" panose="02010600030101010101" pitchFamily="2" charset="-122"/>
                          <a:ea typeface="宋体" panose="02010600030101010101" pitchFamily="2" charset="-122"/>
                        </a:rPr>
                        <a:t>算法</a:t>
                      </a:r>
                      <a:endParaRPr lang="zh-CN" sz="1000">
                        <a:solidFill>
                          <a:srgbClr val="000000"/>
                        </a:solidFill>
                        <a:latin typeface="宋体" panose="02010600030101010101" pitchFamily="2" charset="-122"/>
                        <a:ea typeface="宋体" panose="02010600030101010101" pitchFamily="2" charset="-122"/>
                      </a:endParaRPr>
                    </a:p>
                  </a:txBody>
                  <a:tcPr marL="0" marR="0" marT="0" marB="0" anchor="t" anchorCtr="0">
                    <a:lnL>
                      <a:noFill/>
                    </a:lnL>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noFill/>
                  </a:tcPr>
                </a:tc>
                <a:tc hMerge="1">
                  <a:tcP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tc hMerge="1">
                  <a:tcPr>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tr>
              <a:tr h="1028700">
                <a:tc gridSpan="3">
                  <a:txBody>
                    <a:bodyPr/>
                    <a:p>
                      <a:pPr marL="80010" indent="0" algn="l" eaLnBrk="0" fontAlgn="base">
                        <a:spcBef>
                          <a:spcPts val="800"/>
                        </a:spcBef>
                        <a:spcAft>
                          <a:spcPct val="0"/>
                        </a:spcAft>
                      </a:pPr>
                      <a:r>
                        <a:rPr lang="zh-CN" sz="1000" b="1">
                          <a:solidFill>
                            <a:srgbClr val="000000"/>
                          </a:solidFill>
                          <a:latin typeface="宋体" panose="02010600030101010101" pitchFamily="2" charset="-122"/>
                          <a:ea typeface="宋体" panose="02010600030101010101" pitchFamily="2" charset="-122"/>
                        </a:rPr>
                        <a:t>输入</a:t>
                      </a:r>
                      <a:r>
                        <a:rPr lang="en-US" altLang="zh-CN" sz="1000" b="1">
                          <a:solidFill>
                            <a:srgbClr val="000000"/>
                          </a:solidFill>
                          <a:latin typeface="Times New Roman" panose="02020603050405020304"/>
                          <a:ea typeface="Times New Roman" panose="02020603050405020304"/>
                        </a:rPr>
                        <a:t>:</a:t>
                      </a:r>
                      <a:r>
                        <a:rPr lang="en-US" altLang="zh-CN" sz="1000" b="1">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a</a:t>
                      </a:r>
                      <a:r>
                        <a:rPr lang="en-US" altLang="zh-CN" sz="800">
                          <a:solidFill>
                            <a:srgbClr val="000000"/>
                          </a:solidFill>
                          <a:latin typeface="宋体" panose="02010600030101010101" pitchFamily="2" charset="-122"/>
                          <a:ea typeface="宋体" panose="02010600030101010101" pitchFamily="2" charset="-122"/>
                        </a:rPr>
                        <a:t>(</a:t>
                      </a:r>
                      <a:r>
                        <a:rPr lang="en-US" altLang="zh-CN" sz="800">
                          <a:solidFill>
                            <a:srgbClr val="000000"/>
                          </a:solidFill>
                          <a:latin typeface="宋体" panose="02010600030101010101" pitchFamily="2" charset="-122"/>
                          <a:ea typeface="宋体" panose="02010600030101010101" pitchFamily="2" charset="-122"/>
                        </a:rPr>
                        <a:t>A</a:t>
                      </a:r>
                      <a:r>
                        <a:rPr lang="en-US" altLang="zh-CN" sz="800">
                          <a:solidFill>
                            <a:srgbClr val="000000"/>
                          </a:solidFill>
                          <a:latin typeface="宋体" panose="02010600030101010101" pitchFamily="2" charset="-122"/>
                          <a:ea typeface="宋体" panose="02010600030101010101" pitchFamily="2" charset="-122"/>
                        </a:rPr>
                        <a:t>)</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n</a:t>
                      </a:r>
                      <a:r>
                        <a:rPr lang="en-US" altLang="zh-CN" sz="800">
                          <a:solidFill>
                            <a:srgbClr val="000000"/>
                          </a:solidFill>
                          <a:latin typeface="宋体" panose="02010600030101010101" pitchFamily="2" charset="-122"/>
                          <a:ea typeface="宋体" panose="02010600030101010101" pitchFamily="2" charset="-122"/>
                        </a:rPr>
                        <a:t>(</a:t>
                      </a:r>
                      <a:r>
                        <a:rPr lang="en-US" altLang="zh-CN" sz="800">
                          <a:solidFill>
                            <a:srgbClr val="000000"/>
                          </a:solidFill>
                          <a:latin typeface="宋体" panose="02010600030101010101" pitchFamily="2" charset="-122"/>
                          <a:ea typeface="宋体" panose="02010600030101010101" pitchFamily="2" charset="-122"/>
                        </a:rPr>
                        <a:t>A</a:t>
                      </a:r>
                      <a:r>
                        <a:rPr lang="en-US" altLang="zh-CN" sz="800">
                          <a:solidFill>
                            <a:srgbClr val="000000"/>
                          </a:solidFill>
                          <a:latin typeface="宋体" panose="02010600030101010101" pitchFamily="2" charset="-122"/>
                          <a:ea typeface="宋体" panose="02010600030101010101" pitchFamily="2" charset="-122"/>
                        </a:rPr>
                        <a:t>)</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参与方</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A</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的对齐</a:t>
                      </a:r>
                      <a:r>
                        <a:rPr lang="en-US" altLang="zh-CN" sz="1000">
                          <a:solidFill>
                            <a:srgbClr val="000000"/>
                          </a:solidFill>
                          <a:latin typeface="Times New Roman" panose="02020603050405020304"/>
                          <a:ea typeface="Times New Roman" panose="02020603050405020304"/>
                        </a:rPr>
                        <a:t>/</a:t>
                      </a:r>
                      <a:r>
                        <a:rPr lang="zh-CN" sz="1000">
                          <a:solidFill>
                            <a:srgbClr val="000000"/>
                          </a:solidFill>
                          <a:latin typeface="宋体" panose="02010600030101010101" pitchFamily="2" charset="-122"/>
                          <a:ea typeface="宋体" panose="02010600030101010101" pitchFamily="2" charset="-122"/>
                        </a:rPr>
                        <a:t>非对齐数据</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a</a:t>
                      </a:r>
                      <a:r>
                        <a:rPr lang="en-US" altLang="zh-CN" sz="800">
                          <a:solidFill>
                            <a:srgbClr val="000000"/>
                          </a:solidFill>
                          <a:latin typeface="宋体" panose="02010600030101010101" pitchFamily="2" charset="-122"/>
                          <a:ea typeface="宋体" panose="02010600030101010101" pitchFamily="2" charset="-122"/>
                        </a:rPr>
                        <a:t>(</a:t>
                      </a:r>
                      <a:r>
                        <a:rPr lang="en-US" altLang="zh-CN" sz="800">
                          <a:solidFill>
                            <a:srgbClr val="000000"/>
                          </a:solidFill>
                          <a:latin typeface="宋体" panose="02010600030101010101" pitchFamily="2" charset="-122"/>
                          <a:ea typeface="宋体" panose="02010600030101010101" pitchFamily="2" charset="-122"/>
                        </a:rPr>
                        <a:t>B</a:t>
                      </a:r>
                      <a:r>
                        <a:rPr lang="en-US" altLang="zh-CN" sz="800">
                          <a:solidFill>
                            <a:srgbClr val="000000"/>
                          </a:solidFill>
                          <a:latin typeface="宋体" panose="02010600030101010101" pitchFamily="2" charset="-122"/>
                          <a:ea typeface="宋体" panose="02010600030101010101" pitchFamily="2" charset="-122"/>
                        </a:rPr>
                        <a:t>)</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n</a:t>
                      </a:r>
                      <a:r>
                        <a:rPr lang="en-US" altLang="zh-CN" sz="800">
                          <a:solidFill>
                            <a:srgbClr val="000000"/>
                          </a:solidFill>
                          <a:latin typeface="宋体" panose="02010600030101010101" pitchFamily="2" charset="-122"/>
                          <a:ea typeface="宋体" panose="02010600030101010101" pitchFamily="2" charset="-122"/>
                        </a:rPr>
                        <a:t>(</a:t>
                      </a:r>
                      <a:r>
                        <a:rPr lang="en-US" altLang="zh-CN" sz="800">
                          <a:solidFill>
                            <a:srgbClr val="000000"/>
                          </a:solidFill>
                          <a:latin typeface="宋体" panose="02010600030101010101" pitchFamily="2" charset="-122"/>
                          <a:ea typeface="宋体" panose="02010600030101010101" pitchFamily="2" charset="-122"/>
                        </a:rPr>
                        <a:t>B</a:t>
                      </a:r>
                      <a:r>
                        <a:rPr lang="en-US" altLang="zh-CN" sz="800">
                          <a:solidFill>
                            <a:srgbClr val="000000"/>
                          </a:solidFill>
                          <a:latin typeface="宋体" panose="02010600030101010101" pitchFamily="2" charset="-122"/>
                          <a:ea typeface="宋体" panose="02010600030101010101" pitchFamily="2" charset="-122"/>
                        </a:rPr>
                        <a:t>)</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参与方</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B</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的对齐</a:t>
                      </a:r>
                      <a:r>
                        <a:rPr lang="en-US" altLang="zh-CN" sz="1000">
                          <a:solidFill>
                            <a:srgbClr val="000000"/>
                          </a:solidFill>
                          <a:latin typeface="Times New Roman" panose="02020603050405020304"/>
                          <a:ea typeface="Times New Roman" panose="02020603050405020304"/>
                        </a:rPr>
                        <a:t>/</a:t>
                      </a:r>
                      <a:r>
                        <a:rPr lang="zh-CN" sz="1000">
                          <a:solidFill>
                            <a:srgbClr val="000000"/>
                          </a:solidFill>
                          <a:latin typeface="宋体" panose="02010600030101010101" pitchFamily="2" charset="-122"/>
                          <a:ea typeface="宋体" panose="02010600030101010101" pitchFamily="2" charset="-122"/>
                        </a:rPr>
                        <a:t>非对齐数据</a:t>
                      </a:r>
                      <a:r>
                        <a:rPr lang="en-US" altLang="zh-CN" sz="1000">
                          <a:solidFill>
                            <a:srgbClr val="000000"/>
                          </a:solidFill>
                          <a:latin typeface="Times New Roman" panose="02020603050405020304"/>
                          <a:ea typeface="Times New Roman" panose="02020603050405020304"/>
                        </a:rPr>
                        <a:t>;</a:t>
                      </a:r>
                      <a:endParaRPr lang="en-US" altLang="zh-CN" sz="1000">
                        <a:solidFill>
                          <a:srgbClr val="000000"/>
                        </a:solidFill>
                        <a:latin typeface="Times New Roman" panose="02020603050405020304"/>
                        <a:ea typeface="Times New Roman" panose="02020603050405020304"/>
                      </a:endParaRPr>
                    </a:p>
                    <a:p>
                      <a:pPr marL="343535"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y:</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标签</a:t>
                      </a:r>
                      <a:r>
                        <a:rPr lang="en-US" altLang="zh-CN" sz="1000">
                          <a:solidFill>
                            <a:srgbClr val="000000"/>
                          </a:solidFill>
                          <a:latin typeface="Times New Roman" panose="02020603050405020304"/>
                          <a:ea typeface="Times New Roman" panose="02020603050405020304"/>
                        </a:rPr>
                        <a:t>;α:</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置信度阈值</a:t>
                      </a:r>
                      <a:r>
                        <a:rPr lang="en-US" altLang="zh-CN" sz="1000">
                          <a:solidFill>
                            <a:srgbClr val="000000"/>
                          </a:solidFill>
                          <a:latin typeface="Times New Roman" panose="02020603050405020304"/>
                          <a:ea typeface="Times New Roman" panose="02020603050405020304"/>
                        </a:rPr>
                        <a:t>; T:</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迭代次数</a:t>
                      </a:r>
                      <a:r>
                        <a:rPr lang="en-US" altLang="zh-CN" sz="1000">
                          <a:solidFill>
                            <a:srgbClr val="000000"/>
                          </a:solidFill>
                          <a:latin typeface="Times New Roman" panose="02020603050405020304"/>
                          <a:ea typeface="Times New Roman" panose="02020603050405020304"/>
                        </a:rPr>
                        <a:t>; k:</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选取比例</a:t>
                      </a:r>
                      <a:endParaRPr lang="zh-CN" sz="1000">
                        <a:solidFill>
                          <a:srgbClr val="000000"/>
                        </a:solidFill>
                        <a:latin typeface="宋体" panose="02010600030101010101" pitchFamily="2" charset="-122"/>
                        <a:ea typeface="宋体" panose="02010600030101010101" pitchFamily="2" charset="-122"/>
                      </a:endParaRPr>
                    </a:p>
                    <a:p>
                      <a:pPr marL="80010" indent="0" algn="l" eaLnBrk="0" fontAlgn="base">
                        <a:spcBef>
                          <a:spcPts val="700"/>
                        </a:spcBef>
                        <a:spcAft>
                          <a:spcPct val="0"/>
                        </a:spcAft>
                      </a:pPr>
                      <a:r>
                        <a:rPr lang="zh-CN" sz="1000" b="1">
                          <a:solidFill>
                            <a:srgbClr val="000000"/>
                          </a:solidFill>
                          <a:latin typeface="宋体" panose="02010600030101010101" pitchFamily="2" charset="-122"/>
                          <a:ea typeface="宋体" panose="02010600030101010101" pitchFamily="2" charset="-122"/>
                        </a:rPr>
                        <a:t>输出</a:t>
                      </a:r>
                      <a:r>
                        <a:rPr lang="en-US" altLang="zh-CN" sz="1000" b="1">
                          <a:solidFill>
                            <a:srgbClr val="000000"/>
                          </a:solidFill>
                          <a:latin typeface="Times New Roman" panose="02020603050405020304"/>
                          <a:ea typeface="Times New Roman" panose="02020603050405020304"/>
                        </a:rPr>
                        <a:t>:</a:t>
                      </a:r>
                      <a:r>
                        <a:rPr lang="en-US" altLang="zh-CN" sz="1000" b="1">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y</a:t>
                      </a:r>
                      <a:r>
                        <a:rPr lang="en-US" altLang="zh-CN" sz="800">
                          <a:solidFill>
                            <a:srgbClr val="000000"/>
                          </a:solidFill>
                          <a:latin typeface="Times New Roman" panose="02020603050405020304"/>
                          <a:ea typeface="Times New Roman" panose="02020603050405020304"/>
                        </a:rPr>
                        <a:t>pseudo</a:t>
                      </a:r>
                      <a:endParaRPr lang="en-US" altLang="zh-CN" sz="800">
                        <a:solidFill>
                          <a:srgbClr val="000000"/>
                        </a:solidFill>
                        <a:latin typeface="Times New Roman" panose="02020603050405020304"/>
                        <a:ea typeface="Times New Roman" panose="02020603050405020304"/>
                      </a:endParaRPr>
                    </a:p>
                    <a:p>
                      <a:pPr marL="91440" indent="0" algn="l" eaLnBrk="0" fontAlgn="base">
                        <a:lnSpc>
                          <a:spcPts val="1600"/>
                        </a:lnSpc>
                        <a:spcBef>
                          <a:spcPts val="500"/>
                        </a:spcBef>
                        <a:spcAft>
                          <a:spcPct val="0"/>
                        </a:spcAft>
                      </a:pPr>
                      <a:r>
                        <a:rPr lang="en-US" altLang="zh-CN" sz="1000">
                          <a:solidFill>
                            <a:srgbClr val="000000"/>
                          </a:solidFill>
                          <a:latin typeface="Times New Roman" panose="02020603050405020304"/>
                          <a:ea typeface="Times New Roman" panose="02020603050405020304"/>
                        </a:rPr>
                        <a:t>1:</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0</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a</a:t>
                      </a:r>
                      <a:r>
                        <a:rPr lang="en-US" altLang="zh-CN" sz="1100">
                          <a:solidFill>
                            <a:srgbClr val="000000"/>
                          </a:solidFill>
                          <a:latin typeface="Arial" panose="020B0604020202020204"/>
                          <a:ea typeface="Arial" panose="020B0604020202020204"/>
                        </a:rPr>
                        <a:t>(</a:t>
                      </a:r>
                      <a:r>
                        <a:rPr lang="en-US" altLang="zh-CN" sz="1100">
                          <a:solidFill>
                            <a:srgbClr val="000000"/>
                          </a:solidFill>
                          <a:latin typeface="Arial" panose="020B0604020202020204"/>
                          <a:ea typeface="Arial" panose="020B0604020202020204"/>
                        </a:rPr>
                        <a:t>A</a:t>
                      </a:r>
                      <a:r>
                        <a:rPr lang="en-US" altLang="zh-CN" sz="1100">
                          <a:solidFill>
                            <a:srgbClr val="000000"/>
                          </a:solidFill>
                          <a:latin typeface="Arial" panose="020B0604020202020204"/>
                          <a:ea typeface="Arial" panose="020B0604020202020204"/>
                        </a:rPr>
                        <a:t>)</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 x</a:t>
                      </a:r>
                      <a:r>
                        <a:rPr lang="en-US" altLang="zh-CN" sz="1100">
                          <a:solidFill>
                            <a:srgbClr val="000000"/>
                          </a:solidFill>
                          <a:latin typeface="Arial" panose="020B0604020202020204"/>
                          <a:ea typeface="Arial" panose="020B0604020202020204"/>
                        </a:rPr>
                        <a:t>a</a:t>
                      </a:r>
                      <a:r>
                        <a:rPr lang="en-US" altLang="zh-CN" sz="1100">
                          <a:solidFill>
                            <a:srgbClr val="000000"/>
                          </a:solidFill>
                          <a:latin typeface="Arial" panose="020B0604020202020204"/>
                          <a:ea typeface="Arial" panose="020B0604020202020204"/>
                        </a:rPr>
                        <a:t>(</a:t>
                      </a:r>
                      <a:r>
                        <a:rPr lang="en-US" altLang="zh-CN" sz="1100">
                          <a:solidFill>
                            <a:srgbClr val="000000"/>
                          </a:solidFill>
                          <a:latin typeface="Arial" panose="020B0604020202020204"/>
                          <a:ea typeface="Arial" panose="020B0604020202020204"/>
                        </a:rPr>
                        <a:t>B</a:t>
                      </a:r>
                      <a:r>
                        <a:rPr lang="en-US" altLang="zh-CN" sz="1100">
                          <a:solidFill>
                            <a:srgbClr val="000000"/>
                          </a:solidFill>
                          <a:latin typeface="Arial" panose="020B0604020202020204"/>
                          <a:ea typeface="Arial" panose="020B0604020202020204"/>
                        </a:rPr>
                        <a:t>)</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y</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0</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n</a:t>
                      </a:r>
                      <a:r>
                        <a:rPr lang="en-US" altLang="zh-CN" sz="1100">
                          <a:solidFill>
                            <a:srgbClr val="000000"/>
                          </a:solidFill>
                          <a:latin typeface="Arial" panose="020B0604020202020204"/>
                          <a:ea typeface="Arial" panose="020B0604020202020204"/>
                        </a:rPr>
                        <a:t>(</a:t>
                      </a:r>
                      <a:r>
                        <a:rPr lang="en-US" altLang="zh-CN" sz="1100">
                          <a:solidFill>
                            <a:srgbClr val="000000"/>
                          </a:solidFill>
                          <a:latin typeface="Arial" panose="020B0604020202020204"/>
                          <a:ea typeface="Arial" panose="020B0604020202020204"/>
                        </a:rPr>
                        <a:t>A</a:t>
                      </a:r>
                      <a:r>
                        <a:rPr lang="en-US" altLang="zh-CN" sz="1100">
                          <a:solidFill>
                            <a:srgbClr val="000000"/>
                          </a:solidFill>
                          <a:latin typeface="Arial" panose="020B0604020202020204"/>
                          <a:ea typeface="Arial" panose="020B0604020202020204"/>
                        </a:rPr>
                        <a:t>)</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 x</a:t>
                      </a:r>
                      <a:r>
                        <a:rPr lang="en-US" altLang="zh-CN" sz="1100">
                          <a:solidFill>
                            <a:srgbClr val="000000"/>
                          </a:solidFill>
                          <a:latin typeface="Arial" panose="020B0604020202020204"/>
                          <a:ea typeface="Arial" panose="020B0604020202020204"/>
                        </a:rPr>
                        <a:t>n</a:t>
                      </a:r>
                      <a:r>
                        <a:rPr lang="en-US" altLang="zh-CN" sz="1100">
                          <a:solidFill>
                            <a:srgbClr val="000000"/>
                          </a:solidFill>
                          <a:latin typeface="Arial" panose="020B0604020202020204"/>
                          <a:ea typeface="Arial" panose="020B0604020202020204"/>
                        </a:rPr>
                        <a:t>(</a:t>
                      </a:r>
                      <a:r>
                        <a:rPr lang="en-US" altLang="zh-CN" sz="1100">
                          <a:solidFill>
                            <a:srgbClr val="000000"/>
                          </a:solidFill>
                          <a:latin typeface="Arial" panose="020B0604020202020204"/>
                          <a:ea typeface="Arial" panose="020B0604020202020204"/>
                        </a:rPr>
                        <a:t>B</a:t>
                      </a:r>
                      <a:r>
                        <a:rPr lang="en-US" altLang="zh-CN" sz="1100">
                          <a:solidFill>
                            <a:srgbClr val="000000"/>
                          </a:solidFill>
                          <a:latin typeface="Arial" panose="020B0604020202020204"/>
                          <a:ea typeface="Arial" panose="020B0604020202020204"/>
                        </a:rPr>
                        <a:t>)</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MS Gothic" panose="020B0609070205080204" charset="-128"/>
                          <a:ea typeface="MS Gothic" panose="020B0609070205080204" charset="-128"/>
                        </a:rPr>
                        <a:t>}</a:t>
                      </a:r>
                      <a:endParaRPr lang="zh-CN" sz="1000">
                        <a:solidFill>
                          <a:srgbClr val="000000"/>
                        </a:solidFill>
                        <a:latin typeface="MS Gothic" panose="020B0609070205080204" charset="-128"/>
                        <a:ea typeface="MS Gothic" panose="020B0609070205080204" charset="-128"/>
                      </a:endParaRPr>
                    </a:p>
                  </a:txBody>
                  <a:tcPr marL="0" marR="0" marT="0" marB="0" anchor="t" anchorCtr="0">
                    <a:lnL>
                      <a:noFill/>
                    </a:lnL>
                    <a:lnR>
                      <a:noFill/>
                    </a:lnR>
                    <a:lnT w="3175" cap="flat" cmpd="sng">
                      <a:solidFill>
                        <a:srgbClr val="000000"/>
                      </a:solidFill>
                      <a:prstDash val="solid"/>
                      <a:headEnd type="none" w="med" len="med"/>
                      <a:tailEnd type="none" w="med" len="med"/>
                    </a:lnT>
                    <a:lnB>
                      <a:noFill/>
                    </a:lnB>
                    <a:noFill/>
                  </a:tcPr>
                </a:tc>
                <a:tc hMerge="1">
                  <a:tcPr>
                    <a:lnT w="3175" cap="flat" cmpd="sng">
                      <a:solidFill>
                        <a:srgbClr val="000000"/>
                      </a:solidFill>
                      <a:prstDash val="solid"/>
                      <a:headEnd type="none" w="med" len="med"/>
                      <a:tailEnd type="none" w="med" len="med"/>
                    </a:lnT>
                    <a:lnB>
                      <a:noFill/>
                    </a:lnB>
                  </a:tcPr>
                </a:tc>
                <a:tc hMerge="1">
                  <a:tcPr>
                    <a:lnR>
                      <a:noFill/>
                    </a:lnR>
                    <a:lnT w="3175" cap="flat" cmpd="sng">
                      <a:solidFill>
                        <a:srgbClr val="000000"/>
                      </a:solidFill>
                      <a:prstDash val="solid"/>
                      <a:headEnd type="none" w="med" len="med"/>
                      <a:tailEnd type="none" w="med" len="med"/>
                    </a:lnT>
                    <a:lnB>
                      <a:noFill/>
                    </a:lnB>
                  </a:tcPr>
                </a:tc>
              </a:tr>
              <a:tr h="192405">
                <a:tc gridSpan="3">
                  <a:txBody>
                    <a:bodyPr/>
                    <a:p>
                      <a:pPr marL="78105" indent="0" algn="l" eaLnBrk="0" fontAlgn="base">
                        <a:lnSpc>
                          <a:spcPts val="1250"/>
                        </a:lnSpc>
                        <a:spcBef>
                          <a:spcPts val="300"/>
                        </a:spcBef>
                        <a:spcAft>
                          <a:spcPct val="0"/>
                        </a:spcAft>
                      </a:pPr>
                      <a:r>
                        <a:rPr lang="en-US" altLang="zh-CN" sz="1000">
                          <a:solidFill>
                            <a:srgbClr val="000000"/>
                          </a:solidFill>
                          <a:latin typeface="Times New Roman" panose="02020603050405020304"/>
                          <a:ea typeface="Times New Roman" panose="02020603050405020304"/>
                        </a:rPr>
                        <a:t>2:</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for</a:t>
                      </a:r>
                      <a:r>
                        <a:rPr lang="en-US" altLang="zh-CN" sz="1000" b="1">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1</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to</a:t>
                      </a:r>
                      <a:r>
                        <a:rPr lang="en-US" altLang="zh-CN" sz="1000" b="1">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T</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do</a:t>
                      </a:r>
                      <a:endParaRPr lang="en-US" altLang="zh-CN" sz="1000" b="1">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hMerge="1">
                  <a:tcPr>
                    <a:lnT>
                      <a:noFill/>
                    </a:lnT>
                    <a:lnB>
                      <a:noFill/>
                    </a:lnB>
                  </a:tcPr>
                </a:tc>
                <a:tc hMerge="1">
                  <a:tcPr>
                    <a:lnR>
                      <a:noFill/>
                    </a:lnR>
                    <a:lnT>
                      <a:noFill/>
                    </a:lnT>
                    <a:lnB>
                      <a:noFill/>
                    </a:lnB>
                  </a:tcPr>
                </a:tc>
              </a:tr>
              <a:tr h="254000">
                <a:tc gridSpan="3">
                  <a:txBody>
                    <a:bodyPr/>
                    <a:p>
                      <a:pPr marL="81280"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3: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θ</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Times New Roman" panose="02020603050405020304"/>
                          <a:ea typeface="Times New Roman" panose="02020603050405020304"/>
                        </a:rPr>
                        <a:t> </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arg</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min</a:t>
                      </a:r>
                      <a:r>
                        <a:rPr lang="en-US" altLang="zh-CN" sz="1000">
                          <a:solidFill>
                            <a:srgbClr val="000000"/>
                          </a:solidFill>
                          <a:latin typeface="Times New Roman" panose="02020603050405020304"/>
                          <a:ea typeface="Times New Roman" panose="02020603050405020304"/>
                        </a:rPr>
                        <a:t> </a:t>
                      </a:r>
                      <a:r>
                        <a:rPr lang="en-US" altLang="zh-CN" sz="800">
                          <a:solidFill>
                            <a:srgbClr val="000000"/>
                          </a:solidFill>
                          <a:latin typeface="Times New Roman" panose="02020603050405020304"/>
                          <a:ea typeface="Times New Roman" panose="02020603050405020304"/>
                        </a:rPr>
                        <a:t>θ</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Σ</a:t>
                      </a:r>
                      <a:r>
                        <a:rPr lang="en-US" altLang="zh-CN" sz="800">
                          <a:solidFill>
                            <a:srgbClr val="000000"/>
                          </a:solidFill>
                          <a:latin typeface="MS Gothic" panose="020B0609070205080204" charset="-128"/>
                          <a:ea typeface="MS Gothic" panose="020B0609070205080204" charset="-128"/>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A</a:t>
                      </a:r>
                      <a:r>
                        <a:rPr lang="en-US" altLang="zh-CN" sz="600">
                          <a:solidFill>
                            <a:srgbClr val="000000"/>
                          </a:solidFill>
                          <a:latin typeface="Times New Roman" panose="02020603050405020304"/>
                          <a:ea typeface="Times New Roman" panose="02020603050405020304"/>
                        </a:rPr>
                        <a:t> </a:t>
                      </a:r>
                      <a:r>
                        <a:rPr lang="en-US" altLang="zh-CN" sz="800">
                          <a:solidFill>
                            <a:srgbClr val="000000"/>
                          </a:solidFill>
                          <a:latin typeface="Times New Roman" panose="02020603050405020304"/>
                          <a:ea typeface="Times New Roman" panose="02020603050405020304"/>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B</a:t>
                      </a:r>
                      <a:r>
                        <a:rPr lang="en-US" altLang="zh-CN" sz="600">
                          <a:solidFill>
                            <a:srgbClr val="000000"/>
                          </a:solidFill>
                          <a:latin typeface="Times New Roman" panose="02020603050405020304"/>
                          <a:ea typeface="Times New Roman" panose="02020603050405020304"/>
                        </a:rPr>
                        <a:t> </a:t>
                      </a:r>
                      <a:r>
                        <a:rPr lang="en-US" altLang="zh-CN" sz="800">
                          <a:solidFill>
                            <a:srgbClr val="000000"/>
                          </a:solidFill>
                          <a:latin typeface="Times New Roman" panose="02020603050405020304"/>
                          <a:ea typeface="Times New Roman" panose="02020603050405020304"/>
                        </a:rPr>
                        <a:t>,y</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MS Gothic" panose="020B0609070205080204" charset="-128"/>
                          <a:ea typeface="MS Gothic" panose="020B0609070205080204" charset="-128"/>
                        </a:rPr>
                        <a:t> </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MS Gothic" panose="020B0609070205080204" charset="-128"/>
                          <a:ea typeface="MS Gothic" panose="020B0609070205080204" charset="-128"/>
                        </a:rPr>
                        <a:t> </a:t>
                      </a:r>
                      <a:r>
                        <a:rPr lang="en-US" altLang="zh-CN" sz="800">
                          <a:solidFill>
                            <a:srgbClr val="000000"/>
                          </a:solidFill>
                          <a:latin typeface="MS Gothic" panose="020B0609070205080204" charset="-128"/>
                          <a:ea typeface="MS Gothic" panose="020B0609070205080204" charset="-128"/>
                        </a:rPr>
                        <a:t>D</a:t>
                      </a:r>
                      <a:r>
                        <a:rPr lang="en-US" altLang="zh-CN" sz="600">
                          <a:solidFill>
                            <a:srgbClr val="000000"/>
                          </a:solidFill>
                          <a:latin typeface="Times New Roman" panose="02020603050405020304"/>
                          <a:ea typeface="Times New Roman" panose="02020603050405020304"/>
                        </a:rPr>
                        <a:t>L</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f</a:t>
                      </a:r>
                      <a:r>
                        <a:rPr lang="en-US" altLang="zh-CN" sz="1000">
                          <a:solidFill>
                            <a:srgbClr val="000000"/>
                          </a:solidFill>
                          <a:latin typeface="Times New Roman" panose="02020603050405020304"/>
                          <a:ea typeface="Times New Roman" panose="02020603050405020304"/>
                        </a:rPr>
                        <a:t> </a:t>
                      </a:r>
                      <a:r>
                        <a:rPr lang="en-US" altLang="zh-CN" sz="800">
                          <a:solidFill>
                            <a:srgbClr val="000000"/>
                          </a:solidFill>
                          <a:latin typeface="Times New Roman" panose="02020603050405020304"/>
                          <a:ea typeface="Times New Roman" panose="02020603050405020304"/>
                        </a:rPr>
                        <a:t>θ</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A</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B</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y</a:t>
                      </a:r>
                      <a:r>
                        <a:rPr lang="en-US" altLang="zh-CN" sz="1000">
                          <a:solidFill>
                            <a:srgbClr val="000000"/>
                          </a:solidFill>
                          <a:latin typeface="MS Gothic" panose="020B0609070205080204" charset="-128"/>
                          <a:ea typeface="MS Gothic" panose="020B0609070205080204" charset="-128"/>
                        </a:rPr>
                        <a:t>)</a:t>
                      </a:r>
                      <a:endParaRPr lang="en-US" altLang="zh-CN" sz="1000">
                        <a:solidFill>
                          <a:srgbClr val="000000"/>
                        </a:solidFill>
                        <a:latin typeface="MS Gothic" panose="020B0609070205080204" charset="-128"/>
                        <a:ea typeface="MS Gothic" panose="020B0609070205080204" charset="-128"/>
                      </a:endParaRPr>
                    </a:p>
                  </a:txBody>
                  <a:tcPr marL="0" marR="0" marT="0" marB="0" anchor="t" anchorCtr="0">
                    <a:lnL>
                      <a:noFill/>
                    </a:lnL>
                    <a:lnR>
                      <a:noFill/>
                    </a:lnR>
                    <a:lnT>
                      <a:noFill/>
                    </a:lnT>
                    <a:lnB>
                      <a:noFill/>
                    </a:lnB>
                    <a:noFill/>
                  </a:tcPr>
                </a:tc>
                <a:tc hMerge="1">
                  <a:tcPr>
                    <a:lnT>
                      <a:noFill/>
                    </a:lnT>
                    <a:lnB>
                      <a:noFill/>
                    </a:lnB>
                  </a:tcPr>
                </a:tc>
                <a:tc hMerge="1">
                  <a:tcPr>
                    <a:lnR>
                      <a:noFill/>
                    </a:lnR>
                    <a:lnT>
                      <a:noFill/>
                    </a:lnT>
                    <a:lnB>
                      <a:noFill/>
                    </a:lnB>
                  </a:tcPr>
                </a:tc>
              </a:tr>
              <a:tr h="541020">
                <a:tc gridSpan="2">
                  <a:txBody>
                    <a:bodyPr/>
                    <a:p>
                      <a:pPr marL="77470" indent="0" algn="l" eaLnBrk="0" fontAlgn="base">
                        <a:spcBef>
                          <a:spcPts val="100"/>
                        </a:spcBef>
                        <a:spcAft>
                          <a:spcPct val="0"/>
                        </a:spcAft>
                      </a:pPr>
                      <a:r>
                        <a:rPr lang="en-US" altLang="zh-CN" sz="1200">
                          <a:solidFill>
                            <a:srgbClr val="000000"/>
                          </a:solidFill>
                          <a:latin typeface="Times New Roman" panose="02020603050405020304"/>
                          <a:ea typeface="Times New Roman" panose="02020603050405020304"/>
                        </a:rPr>
                        <a:t>4:</a:t>
                      </a:r>
                      <a:r>
                        <a:rPr lang="en-US" altLang="zh-CN" sz="12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对</a:t>
                      </a:r>
                      <a:r>
                        <a:rPr lang="zh-CN" altLang="en-US" sz="1000">
                          <a:solidFill>
                            <a:srgbClr val="000000"/>
                          </a:solidFill>
                          <a:latin typeface="宋体" panose="02010600030101010101" pitchFamily="2" charset="-122"/>
                          <a:ea typeface="宋体" panose="02010600030101010101" pitchFamily="2" charset="-122"/>
                        </a:rPr>
                        <a:t> </a:t>
                      </a:r>
                      <a:r>
                        <a:rPr lang="en-US" altLang="zh-CN" sz="19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j</a:t>
                      </a:r>
                      <a:r>
                        <a:rPr lang="en-US" altLang="zh-CN" sz="800">
                          <a:solidFill>
                            <a:srgbClr val="000000"/>
                          </a:solidFill>
                          <a:latin typeface="宋体" panose="02010600030101010101" pitchFamily="2" charset="-122"/>
                          <a:ea typeface="宋体" panose="02010600030101010101" pitchFamily="2" charset="-122"/>
                        </a:rPr>
                        <a:t>(</a:t>
                      </a:r>
                      <a:r>
                        <a:rPr lang="en-US" altLang="zh-CN" sz="800">
                          <a:solidFill>
                            <a:srgbClr val="000000"/>
                          </a:solidFill>
                          <a:latin typeface="宋体" panose="02010600030101010101" pitchFamily="2" charset="-122"/>
                          <a:ea typeface="宋体" panose="02010600030101010101" pitchFamily="2" charset="-122"/>
                        </a:rPr>
                        <a:t>A</a:t>
                      </a:r>
                      <a:r>
                        <a:rPr lang="en-US" altLang="zh-CN" sz="800">
                          <a:solidFill>
                            <a:srgbClr val="000000"/>
                          </a:solidFill>
                          <a:latin typeface="宋体" panose="02010600030101010101" pitchFamily="2" charset="-122"/>
                          <a:ea typeface="宋体" panose="02010600030101010101" pitchFamily="2" charset="-122"/>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j</a:t>
                      </a:r>
                      <a:r>
                        <a:rPr lang="en-US" altLang="zh-CN" sz="800">
                          <a:solidFill>
                            <a:srgbClr val="000000"/>
                          </a:solidFill>
                          <a:latin typeface="宋体" panose="02010600030101010101" pitchFamily="2" charset="-122"/>
                          <a:ea typeface="宋体" panose="02010600030101010101" pitchFamily="2" charset="-122"/>
                        </a:rPr>
                        <a:t>(</a:t>
                      </a:r>
                      <a:r>
                        <a:rPr lang="en-US" altLang="zh-CN" sz="800">
                          <a:solidFill>
                            <a:srgbClr val="000000"/>
                          </a:solidFill>
                          <a:latin typeface="宋体" panose="02010600030101010101" pitchFamily="2" charset="-122"/>
                          <a:ea typeface="宋体" panose="02010600030101010101" pitchFamily="2" charset="-122"/>
                        </a:rPr>
                        <a:t>B</a:t>
                      </a:r>
                      <a:r>
                        <a:rPr lang="en-US" altLang="zh-CN" sz="800">
                          <a:solidFill>
                            <a:srgbClr val="000000"/>
                          </a:solidFill>
                          <a:latin typeface="宋体" panose="02010600030101010101" pitchFamily="2" charset="-122"/>
                          <a:ea typeface="宋体" panose="02010600030101010101" pitchFamily="2" charset="-122"/>
                        </a:rPr>
                        <a:t>)</a:t>
                      </a:r>
                      <a:r>
                        <a:rPr lang="en-US" altLang="zh-CN" sz="1900">
                          <a:solidFill>
                            <a:srgbClr val="000000"/>
                          </a:solidFill>
                          <a:latin typeface="MS Gothic" panose="020B0609070205080204" charset="-128"/>
                          <a:ea typeface="MS Gothic" panose="020B0609070205080204" charset="-128"/>
                        </a:rPr>
                        <a:t>)</a:t>
                      </a:r>
                      <a:r>
                        <a:rPr lang="en-US" altLang="zh-CN" sz="1900">
                          <a:solidFill>
                            <a:srgbClr val="000000"/>
                          </a:solidFill>
                          <a:latin typeface="MS Gothic" panose="020B0609070205080204" charset="-128"/>
                          <a:ea typeface="MS Gothic" panose="020B0609070205080204" charset="-128"/>
                        </a:rPr>
                        <a:t> </a:t>
                      </a:r>
                      <a:r>
                        <a:rPr lang="en-US" altLang="zh-CN" sz="1900">
                          <a:solidFill>
                            <a:srgbClr val="000000"/>
                          </a:solidFill>
                          <a:latin typeface="MS Gothic" panose="020B0609070205080204" charset="-128"/>
                          <a:ea typeface="MS Gothic" panose="020B0609070205080204" charset="-128"/>
                        </a:rPr>
                        <a:t>∈</a:t>
                      </a:r>
                      <a:r>
                        <a:rPr lang="en-US" altLang="zh-CN" sz="1900">
                          <a:solidFill>
                            <a:srgbClr val="000000"/>
                          </a:solidFill>
                          <a:latin typeface="MS Gothic" panose="020B0609070205080204" charset="-128"/>
                          <a:ea typeface="MS Gothic" panose="020B0609070205080204" charset="-128"/>
                        </a:rPr>
                        <a:t> </a:t>
                      </a:r>
                      <a:r>
                        <a:rPr lang="en-US" altLang="zh-CN" sz="19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14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1400">
                          <a:solidFill>
                            <a:srgbClr val="000000"/>
                          </a:solidFill>
                          <a:latin typeface="MS Gothic" panose="020B0609070205080204" charset="-128"/>
                          <a:ea typeface="MS Gothic" panose="020B0609070205080204" charset="-128"/>
                        </a:rPr>
                        <a:t>)</a:t>
                      </a:r>
                      <a:r>
                        <a:rPr lang="zh-CN" sz="1000">
                          <a:solidFill>
                            <a:srgbClr val="000000"/>
                          </a:solidFill>
                          <a:latin typeface="宋体" panose="02010600030101010101" pitchFamily="2" charset="-122"/>
                          <a:ea typeface="宋体" panose="02010600030101010101" pitchFamily="2" charset="-122"/>
                        </a:rPr>
                        <a:t>，计算置信度</a:t>
                      </a:r>
                      <a:r>
                        <a:rPr lang="en-US" altLang="zh-CN" sz="1200">
                          <a:solidFill>
                            <a:srgbClr val="000000"/>
                          </a:solidFill>
                          <a:latin typeface="Times New Roman" panose="02020603050405020304"/>
                          <a:ea typeface="Times New Roman" panose="02020603050405020304"/>
                        </a:rPr>
                        <a:t>:</a:t>
                      </a:r>
                      <a:r>
                        <a:rPr lang="en-US" altLang="zh-CN" sz="12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a:t>
                      </a:r>
                      <a:r>
                        <a:rPr lang="en-US" altLang="zh-CN" sz="800">
                          <a:solidFill>
                            <a:srgbClr val="000000"/>
                          </a:solidFill>
                          <a:latin typeface="Times New Roman" panose="02020603050405020304"/>
                          <a:ea typeface="Times New Roman" panose="02020603050405020304"/>
                        </a:rPr>
                        <a:t>  </a:t>
                      </a:r>
                      <a:r>
                        <a:rPr lang="en-US" altLang="zh-CN" sz="1200">
                          <a:solidFill>
                            <a:srgbClr val="000000"/>
                          </a:solidFill>
                          <a:latin typeface="Times New Roman" panose="02020603050405020304"/>
                          <a:ea typeface="Times New Roman" panose="02020603050405020304"/>
                        </a:rPr>
                        <a:t>=</a:t>
                      </a:r>
                      <a:r>
                        <a:rPr lang="en-US" altLang="zh-CN" sz="1200">
                          <a:solidFill>
                            <a:srgbClr val="000000"/>
                          </a:solidFill>
                          <a:latin typeface="Times New Roman" panose="02020603050405020304"/>
                          <a:ea typeface="Times New Roman" panose="02020603050405020304"/>
                        </a:rPr>
                        <a:t> </a:t>
                      </a:r>
                      <a:endParaRPr lang="en-US" altLang="zh-CN" sz="12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hMerge="1">
                  <a:tcPr>
                    <a:lnR>
                      <a:noFill/>
                    </a:lnR>
                    <a:lnT>
                      <a:noFill/>
                    </a:lnT>
                    <a:lnB>
                      <a:noFill/>
                    </a:lnB>
                  </a:tcPr>
                </a:tc>
                <a:tc>
                  <a:txBody>
                    <a:bodyPr/>
                    <a:p>
                      <a:pPr marL="83820" indent="-10795" algn="l" eaLnBrk="0" fontAlgn="base">
                        <a:lnSpc>
                          <a:spcPct val="153000"/>
                        </a:lnSpc>
                        <a:spcBef>
                          <a:spcPts val="7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endParaRPr lang="zh-CN" sz="1000">
                        <a:solidFill>
                          <a:srgbClr val="000000"/>
                        </a:solidFill>
                        <a:latin typeface="宋体" panose="02010600030101010101" pitchFamily="2" charset="-122"/>
                        <a:ea typeface="宋体" panose="02010600030101010101" pitchFamily="2" charset="-122"/>
                      </a:endParaRPr>
                    </a:p>
                  </a:txBody>
                  <a:tcPr marL="0" marR="0" marT="0" marB="0" anchor="t" anchorCtr="0">
                    <a:lnL>
                      <a:noFill/>
                    </a:lnL>
                    <a:lnR>
                      <a:noFill/>
                    </a:lnR>
                    <a:lnT>
                      <a:noFill/>
                    </a:lnT>
                    <a:lnB>
                      <a:noFill/>
                    </a:lnB>
                    <a:noFill/>
                  </a:tcPr>
                </a:tc>
              </a:tr>
              <a:tr h="234315">
                <a:tc gridSpan="3">
                  <a:txBody>
                    <a:bodyPr/>
                    <a:p>
                      <a:pPr marL="81915"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5:</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Times New Roman" panose="02020603050405020304"/>
                          <a:ea typeface="Times New Roman" panose="02020603050405020304"/>
                        </a:rPr>
                        <a: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t>
                      </a:r>
                      <a:r>
                        <a:rPr lang="en-US" altLang="zh-CN" sz="1100">
                          <a:solidFill>
                            <a:srgbClr val="000000"/>
                          </a:solidFill>
                          <a:latin typeface="Arial" panose="020B0604020202020204"/>
                          <a:ea typeface="Arial" panose="020B0604020202020204"/>
                        </a:rPr>
                        <a:t>(</a:t>
                      </a:r>
                      <a:r>
                        <a:rPr lang="en-US" altLang="zh-CN" sz="1100">
                          <a:solidFill>
                            <a:srgbClr val="000000"/>
                          </a:solidFill>
                          <a:latin typeface="Arial" panose="020B0604020202020204"/>
                          <a:ea typeface="Arial" panose="020B0604020202020204"/>
                        </a:rPr>
                        <a:t>A</a:t>
                      </a:r>
                      <a:r>
                        <a:rPr lang="en-US" altLang="zh-CN" sz="1100">
                          <a:solidFill>
                            <a:srgbClr val="000000"/>
                          </a:solidFill>
                          <a:latin typeface="Arial" panose="020B0604020202020204"/>
                          <a:ea typeface="Arial" panose="020B0604020202020204"/>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t>
                      </a:r>
                      <a:r>
                        <a:rPr lang="en-US" altLang="zh-CN" sz="1100">
                          <a:solidFill>
                            <a:srgbClr val="000000"/>
                          </a:solidFill>
                          <a:latin typeface="Arial" panose="020B0604020202020204"/>
                          <a:ea typeface="Arial" panose="020B0604020202020204"/>
                        </a:rPr>
                        <a:t>(</a:t>
                      </a:r>
                      <a:r>
                        <a:rPr lang="en-US" altLang="zh-CN" sz="1100">
                          <a:solidFill>
                            <a:srgbClr val="000000"/>
                          </a:solidFill>
                          <a:latin typeface="Arial" panose="020B0604020202020204"/>
                          <a:ea typeface="Arial" panose="020B0604020202020204"/>
                        </a:rPr>
                        <a:t>B</a:t>
                      </a:r>
                      <a:r>
                        <a:rPr lang="en-US" altLang="zh-CN" sz="1100">
                          <a:solidFill>
                            <a:srgbClr val="000000"/>
                          </a:solidFill>
                          <a:latin typeface="Arial" panose="020B0604020202020204"/>
                          <a:ea typeface="Arial" panose="020B0604020202020204"/>
                        </a:rPr>
                        <a:t>)</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Times New Roman" panose="02020603050405020304"/>
                          <a:ea typeface="Times New Roman" panose="02020603050405020304"/>
                        </a:rPr>
                        <a: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α</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hMerge="1">
                  <a:tcPr>
                    <a:lnT>
                      <a:noFill/>
                    </a:lnT>
                    <a:lnB>
                      <a:noFill/>
                    </a:lnB>
                  </a:tcPr>
                </a:tc>
                <a:tc hMerge="1">
                  <a:tcPr>
                    <a:lnR>
                      <a:noFill/>
                    </a:lnR>
                    <a:lnT>
                      <a:noFill/>
                    </a:lnT>
                    <a:lnB>
                      <a:noFill/>
                    </a:lnB>
                  </a:tcPr>
                </a:tc>
              </a:tr>
              <a:tr h="194310">
                <a:tc gridSpan="3">
                  <a:txBody>
                    <a:bodyPr/>
                    <a:p>
                      <a:pPr marL="81280" indent="0" algn="l" eaLnBrk="0" fontAlgn="base">
                        <a:spcBef>
                          <a:spcPts val="300"/>
                        </a:spcBef>
                        <a:spcAft>
                          <a:spcPct val="0"/>
                        </a:spcAft>
                      </a:pPr>
                      <a:r>
                        <a:rPr lang="en-US" altLang="zh-CN" sz="1000">
                          <a:solidFill>
                            <a:srgbClr val="000000"/>
                          </a:solidFill>
                          <a:latin typeface="Times New Roman" panose="02020603050405020304"/>
                          <a:ea typeface="Times New Roman" panose="02020603050405020304"/>
                        </a:rPr>
                        <a:t>6: </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按置信度排序选取前</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k </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比例</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Times New Roman" panose="02020603050405020304"/>
                          <a:ea typeface="Times New Roman" panose="02020603050405020304"/>
                        </a:rPr>
                        <a:t> </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TopK</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Times New Roman" panose="02020603050405020304"/>
                          <a:ea typeface="Times New Roman" panose="02020603050405020304"/>
                        </a:rPr>
                        <a: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k</a:t>
                      </a:r>
                      <a:r>
                        <a:rPr lang="en-US" altLang="zh-CN" sz="1000">
                          <a:solidFill>
                            <a:srgbClr val="000000"/>
                          </a:solidFill>
                          <a:latin typeface="MS Gothic" panose="020B0609070205080204" charset="-128"/>
                          <a:ea typeface="MS Gothic" panose="020B0609070205080204" charset="-128"/>
                        </a:rPr>
                        <a:t>)</a:t>
                      </a:r>
                      <a:endParaRPr lang="en-US" altLang="zh-CN" sz="1000">
                        <a:solidFill>
                          <a:srgbClr val="000000"/>
                        </a:solidFill>
                        <a:latin typeface="MS Gothic" panose="020B0609070205080204" charset="-128"/>
                        <a:ea typeface="MS Gothic" panose="020B0609070205080204" charset="-128"/>
                      </a:endParaRPr>
                    </a:p>
                  </a:txBody>
                  <a:tcPr marL="0" marR="0" marT="0" marB="0" anchor="t" anchorCtr="0">
                    <a:lnL>
                      <a:noFill/>
                    </a:lnL>
                    <a:lnR>
                      <a:noFill/>
                    </a:lnR>
                    <a:lnT>
                      <a:noFill/>
                    </a:lnT>
                    <a:lnB>
                      <a:noFill/>
                    </a:lnB>
                    <a:noFill/>
                  </a:tcPr>
                </a:tc>
                <a:tc hMerge="1">
                  <a:tcPr>
                    <a:lnT>
                      <a:noFill/>
                    </a:lnT>
                    <a:lnB>
                      <a:noFill/>
                    </a:lnB>
                  </a:tcPr>
                </a:tc>
                <a:tc hMerge="1">
                  <a:tcPr>
                    <a:lnR>
                      <a:noFill/>
                    </a:lnR>
                    <a:lnT>
                      <a:noFill/>
                    </a:lnT>
                    <a:lnB>
                      <a:noFill/>
                    </a:lnB>
                  </a:tcPr>
                </a:tc>
              </a:tr>
              <a:tr h="558165">
                <a:tc>
                  <a:txBody>
                    <a:bodyPr/>
                    <a:p>
                      <a:pPr marL="80645" indent="0" algn="l" eaLnBrk="0" fontAlgn="base">
                        <a:lnSpc>
                          <a:spcPts val="3500"/>
                        </a:lnSpc>
                        <a:spcBef>
                          <a:spcPts val="300"/>
                        </a:spcBef>
                        <a:spcAft>
                          <a:spcPct val="0"/>
                        </a:spcAft>
                      </a:pPr>
                      <a:r>
                        <a:rPr lang="en-US" altLang="zh-CN" sz="1100">
                          <a:solidFill>
                            <a:srgbClr val="000000"/>
                          </a:solidFill>
                          <a:latin typeface="Arial" panose="020B0604020202020204"/>
                          <a:ea typeface="Arial" panose="020B0604020202020204"/>
                        </a:rPr>
                        <a:t> </a:t>
                      </a:r>
                      <a:endParaRPr lang="en-US" altLang="zh-CN" sz="1100">
                        <a:solidFill>
                          <a:srgbClr val="000000"/>
                        </a:solidFill>
                        <a:latin typeface="Arial" panose="020B0604020202020204"/>
                        <a:ea typeface="Arial" panose="020B0604020202020204"/>
                      </a:endParaRPr>
                    </a:p>
                  </a:txBody>
                  <a:tcPr marL="0" marR="0" marT="0" marB="0" anchor="t" anchorCtr="0">
                    <a:lnL>
                      <a:noFill/>
                    </a:lnL>
                    <a:lnR>
                      <a:noFill/>
                    </a:lnR>
                    <a:lnT>
                      <a:noFill/>
                    </a:lnT>
                    <a:lnB>
                      <a:noFill/>
                    </a:lnB>
                    <a:noFill/>
                  </a:tcPr>
                </a:tc>
                <a:tc gridSpan="2">
                  <a:txBody>
                    <a:bodyPr/>
                    <a:p>
                      <a:pPr marL="83820" indent="-10795" algn="l" eaLnBrk="0" fontAlgn="base">
                        <a:lnSpc>
                          <a:spcPct val="150000"/>
                        </a:lnSpc>
                        <a:spcBef>
                          <a:spcPts val="9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endParaRPr lang="zh-CN" sz="1000">
                        <a:solidFill>
                          <a:srgbClr val="000000"/>
                        </a:solidFill>
                        <a:latin typeface="宋体" panose="02010600030101010101" pitchFamily="2" charset="-122"/>
                        <a:ea typeface="宋体" panose="02010600030101010101" pitchFamily="2" charset="-122"/>
                      </a:endParaRPr>
                    </a:p>
                  </a:txBody>
                  <a:tcPr marL="0" marR="0" marT="0" marB="0" anchor="t" anchorCtr="0">
                    <a:lnL>
                      <a:noFill/>
                    </a:lnL>
                    <a:lnR>
                      <a:noFill/>
                    </a:lnR>
                    <a:lnT>
                      <a:noFill/>
                    </a:lnT>
                    <a:lnB>
                      <a:noFill/>
                    </a:lnB>
                    <a:noFill/>
                  </a:tcPr>
                </a:tc>
                <a:tc hMerge="1">
                  <a:tcPr>
                    <a:lnR>
                      <a:noFill/>
                    </a:lnR>
                    <a:lnT>
                      <a:noFill/>
                    </a:lnT>
                    <a:lnB>
                      <a:noFill/>
                    </a:lnB>
                  </a:tcPr>
                </a:tc>
              </a:tr>
              <a:tr h="250190">
                <a:tc gridSpan="3">
                  <a:txBody>
                    <a:bodyPr/>
                    <a:p>
                      <a:pPr marL="83820"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8: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Times New Roman" panose="02020603050405020304"/>
                          <a:ea typeface="Times New Roman" panose="02020603050405020304"/>
                        </a:rPr>
                        <a:t> </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t>
                      </a:r>
                      <a:r>
                        <a:rPr lang="en-US" altLang="zh-CN" sz="1100">
                          <a:solidFill>
                            <a:srgbClr val="000000"/>
                          </a:solidFill>
                          <a:latin typeface="Arial" panose="020B0604020202020204"/>
                          <a:ea typeface="Arial" panose="020B0604020202020204"/>
                        </a:rPr>
                        <a:t>(</a:t>
                      </a:r>
                      <a:r>
                        <a:rPr lang="en-US" altLang="zh-CN" sz="1100">
                          <a:solidFill>
                            <a:srgbClr val="000000"/>
                          </a:solidFill>
                          <a:latin typeface="Arial" panose="020B0604020202020204"/>
                          <a:ea typeface="Arial" panose="020B0604020202020204"/>
                        </a:rPr>
                        <a:t>A</a:t>
                      </a:r>
                      <a:r>
                        <a:rPr lang="en-US" altLang="zh-CN" sz="1100">
                          <a:solidFill>
                            <a:srgbClr val="000000"/>
                          </a:solidFill>
                          <a:latin typeface="Arial" panose="020B0604020202020204"/>
                          <a:ea typeface="Arial" panose="020B0604020202020204"/>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t>
                      </a:r>
                      <a:r>
                        <a:rPr lang="en-US" altLang="zh-CN" sz="1100">
                          <a:solidFill>
                            <a:srgbClr val="000000"/>
                          </a:solidFill>
                          <a:latin typeface="Arial" panose="020B0604020202020204"/>
                          <a:ea typeface="Arial" panose="020B0604020202020204"/>
                        </a:rPr>
                        <a:t>(</a:t>
                      </a:r>
                      <a:r>
                        <a:rPr lang="en-US" altLang="zh-CN" sz="1100">
                          <a:solidFill>
                            <a:srgbClr val="000000"/>
                          </a:solidFill>
                          <a:latin typeface="Arial" panose="020B0604020202020204"/>
                          <a:ea typeface="Arial" panose="020B0604020202020204"/>
                        </a:rPr>
                        <a:t>B</a:t>
                      </a:r>
                      <a:r>
                        <a:rPr lang="en-US" altLang="zh-CN" sz="1100">
                          <a:solidFill>
                            <a:srgbClr val="000000"/>
                          </a:solidFill>
                          <a:latin typeface="Arial" panose="020B0604020202020204"/>
                          <a:ea typeface="Arial" panose="020B0604020202020204"/>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a:t>
                      </a:r>
                      <a:r>
                        <a:rPr lang="en-US" altLang="zh-CN" sz="800">
                          <a:solidFill>
                            <a:srgbClr val="000000"/>
                          </a:solidFill>
                          <a:latin typeface="Times New Roman" panose="02020603050405020304"/>
                          <a:ea typeface="Times New Roman" panose="02020603050405020304"/>
                        </a:rPr>
                        <a:t> </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MS Gothic" panose="020B0609070205080204" charset="-128"/>
                          <a:ea typeface="MS Gothic" panose="020B0609070205080204" charset="-128"/>
                        </a:rPr>
                        <a:t> </a:t>
                      </a:r>
                      <a:r>
                        <a:rPr lang="en-US" altLang="zh-CN" sz="800">
                          <a:solidFill>
                            <a:srgbClr val="000000"/>
                          </a:solidFill>
                          <a:latin typeface="MS Gothic" panose="020B0609070205080204" charset="-128"/>
                          <a:ea typeface="MS Gothic" panose="020B0609070205080204" charset="-128"/>
                        </a:rPr>
                        <a:t>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Times New Roman" panose="02020603050405020304"/>
                          <a:ea typeface="Times New Roman" panose="02020603050405020304"/>
                        </a:rPr>
                        <a:t> </a:t>
                      </a:r>
                      <a:r>
                        <a:rPr lang="en-US" altLang="zh-CN" sz="800">
                          <a:solidFill>
                            <a:srgbClr val="000000"/>
                          </a:solidFill>
                          <a:latin typeface="MS Gothic" panose="020B0609070205080204" charset="-128"/>
                          <a:ea typeface="MS Gothic" panose="020B0609070205080204" charset="-128"/>
                        </a:rPr>
                        <a:t>)</a:t>
                      </a:r>
                      <a:endParaRPr lang="en-US" altLang="zh-CN" sz="800">
                        <a:solidFill>
                          <a:srgbClr val="000000"/>
                        </a:solidFill>
                        <a:latin typeface="MS Gothic" panose="020B0609070205080204" charset="-128"/>
                        <a:ea typeface="MS Gothic" panose="020B0609070205080204" charset="-128"/>
                      </a:endParaRPr>
                    </a:p>
                  </a:txBody>
                  <a:tcPr marL="0" marR="0" marT="0" marB="0" anchor="t" anchorCtr="0">
                    <a:lnL>
                      <a:noFill/>
                    </a:lnL>
                    <a:lnR>
                      <a:noFill/>
                    </a:lnR>
                    <a:lnT>
                      <a:noFill/>
                    </a:lnT>
                    <a:lnB>
                      <a:noFill/>
                    </a:lnB>
                    <a:noFill/>
                  </a:tcPr>
                </a:tc>
                <a:tc hMerge="1">
                  <a:tcPr>
                    <a:lnT>
                      <a:noFill/>
                    </a:lnT>
                    <a:lnB>
                      <a:noFill/>
                    </a:lnB>
                  </a:tcPr>
                </a:tc>
                <a:tc hMerge="1">
                  <a:tcPr>
                    <a:lnR>
                      <a:noFill/>
                    </a:lnR>
                    <a:lnT>
                      <a:noFill/>
                    </a:lnT>
                    <a:lnB>
                      <a:noFill/>
                    </a:lnB>
                  </a:tcPr>
                </a:tc>
              </a:tr>
              <a:tr h="185420">
                <a:tc gridSpan="3">
                  <a:txBody>
                    <a:bodyPr/>
                    <a:p>
                      <a:pPr marL="80645"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9:</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end</a:t>
                      </a:r>
                      <a:r>
                        <a:rPr lang="en-US" altLang="zh-CN" sz="1000" b="1">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for</a:t>
                      </a:r>
                      <a:endParaRPr lang="en-US" altLang="zh-CN" sz="1000" b="1">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hMerge="1">
                  <a:tcPr>
                    <a:lnT>
                      <a:noFill/>
                    </a:lnT>
                    <a:lnB>
                      <a:noFill/>
                    </a:lnB>
                  </a:tcPr>
                </a:tc>
                <a:tc hMerge="1">
                  <a:tcPr>
                    <a:lnR>
                      <a:noFill/>
                    </a:lnR>
                    <a:lnT>
                      <a:noFill/>
                    </a:lnT>
                    <a:lnB>
                      <a:noFill/>
                    </a:lnB>
                  </a:tcPr>
                </a:tc>
              </a:tr>
              <a:tr h="248920">
                <a:tc gridSpan="3">
                  <a:txBody>
                    <a:bodyPr/>
                    <a:p>
                      <a:pPr marL="91440" indent="0" algn="l" eaLnBrk="0" fontAlgn="base">
                        <a:lnSpc>
                          <a:spcPts val="1635"/>
                        </a:lnSpc>
                        <a:spcBef>
                          <a:spcPts val="300"/>
                        </a:spcBef>
                        <a:spcAft>
                          <a:spcPct val="0"/>
                        </a:spcAft>
                      </a:pPr>
                      <a:r>
                        <a:rPr lang="en-US" altLang="zh-CN" sz="1000">
                          <a:solidFill>
                            <a:srgbClr val="000000"/>
                          </a:solidFill>
                          <a:latin typeface="Times New Roman" panose="02020603050405020304"/>
                          <a:ea typeface="Times New Roman" panose="02020603050405020304"/>
                        </a:rPr>
                        <a:t>10:</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y</a:t>
                      </a:r>
                      <a:r>
                        <a:rPr lang="en-US" altLang="zh-CN" sz="800">
                          <a:solidFill>
                            <a:srgbClr val="000000"/>
                          </a:solidFill>
                          <a:latin typeface="Times New Roman" panose="02020603050405020304"/>
                          <a:ea typeface="Times New Roman" panose="02020603050405020304"/>
                        </a:rPr>
                        <a:t>pseudo</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y, U</a:t>
                      </a:r>
                      <a:r>
                        <a:rPr lang="en-US" altLang="zh-CN" sz="1100">
                          <a:solidFill>
                            <a:srgbClr val="000000"/>
                          </a:solidFill>
                          <a:latin typeface="Arial" panose="020B0604020202020204"/>
                          <a:ea typeface="Arial" panose="020B0604020202020204"/>
                        </a:rPr>
                        <a:t>t</a:t>
                      </a:r>
                      <a:r>
                        <a:rPr lang="en-US" altLang="zh-CN" sz="1100">
                          <a:solidFill>
                            <a:srgbClr val="000000"/>
                          </a:solidFill>
                          <a:latin typeface="Arial" panose="020B0604020202020204"/>
                          <a:ea typeface="Arial" panose="020B0604020202020204"/>
                        </a:rPr>
                        <a:t>(</a:t>
                      </a:r>
                      <a:r>
                        <a:rPr lang="en-US" altLang="zh-CN" sz="1100">
                          <a:solidFill>
                            <a:srgbClr val="000000"/>
                          </a:solidFill>
                          <a:latin typeface="Arial" panose="020B0604020202020204"/>
                          <a:ea typeface="Arial" panose="020B0604020202020204"/>
                        </a:rPr>
                        <a:t>T</a:t>
                      </a:r>
                      <a:r>
                        <a:rPr lang="en-US" altLang="zh-CN" sz="1100">
                          <a:solidFill>
                            <a:srgbClr val="000000"/>
                          </a:solidFill>
                          <a:latin typeface="Arial" panose="020B0604020202020204"/>
                          <a:ea typeface="Arial" panose="020B0604020202020204"/>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a:t>
                      </a:r>
                      <a:r>
                        <a:rPr lang="en-US" altLang="zh-CN" sz="800">
                          <a:solidFill>
                            <a:srgbClr val="000000"/>
                          </a:solidFill>
                          <a:latin typeface="Times New Roman" panose="02020603050405020304"/>
                          <a:ea typeface="Times New Roman" panose="02020603050405020304"/>
                        </a:rPr>
                        <a:t> </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MS Gothic" panose="020B0609070205080204" charset="-128"/>
                          <a:ea typeface="MS Gothic" panose="020B0609070205080204" charset="-128"/>
                        </a:rPr>
                        <a:t> </a:t>
                      </a:r>
                      <a:r>
                        <a:rPr lang="en-US" altLang="zh-CN" sz="800">
                          <a:solidFill>
                            <a:srgbClr val="000000"/>
                          </a:solidFill>
                          <a:latin typeface="MS Gothic" panose="020B0609070205080204" charset="-128"/>
                          <a:ea typeface="MS Gothic" panose="020B0609070205080204" charset="-128"/>
                        </a:rPr>
                        <a:t>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hMerge="1">
                  <a:tcPr>
                    <a:lnT>
                      <a:noFill/>
                    </a:lnT>
                    <a:lnB>
                      <a:noFill/>
                    </a:lnB>
                  </a:tcPr>
                </a:tc>
                <a:tc hMerge="1">
                  <a:tcPr>
                    <a:lnR>
                      <a:noFill/>
                    </a:lnR>
                    <a:lnT>
                      <a:noFill/>
                    </a:lnT>
                    <a:lnB>
                      <a:noFill/>
                    </a:lnB>
                  </a:tcPr>
                </a:tc>
              </a:tr>
              <a:tr h="224790">
                <a:tc gridSpan="3">
                  <a:txBody>
                    <a:bodyPr/>
                    <a:p>
                      <a:pPr marL="91440"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11:</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return</a:t>
                      </a:r>
                      <a:r>
                        <a:rPr lang="en-US" altLang="zh-CN" sz="1000" b="1">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y</a:t>
                      </a:r>
                      <a:r>
                        <a:rPr lang="en-US" altLang="zh-CN" sz="800">
                          <a:solidFill>
                            <a:srgbClr val="000000"/>
                          </a:solidFill>
                          <a:latin typeface="Times New Roman" panose="02020603050405020304"/>
                          <a:ea typeface="Times New Roman" panose="02020603050405020304"/>
                        </a:rPr>
                        <a:t>pseudo</a:t>
                      </a:r>
                      <a:endParaRPr lang="en-US" altLang="zh-CN" sz="8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w="15875" cap="flat" cmpd="sng">
                      <a:solidFill>
                        <a:srgbClr val="000000"/>
                      </a:solidFill>
                      <a:prstDash val="solid"/>
                      <a:headEnd type="none" w="med" len="med"/>
                      <a:tailEnd type="none" w="med" len="med"/>
                    </a:lnB>
                    <a:noFill/>
                  </a:tcPr>
                </a:tc>
                <a:tc hMerge="1">
                  <a:tcPr>
                    <a:lnT>
                      <a:noFill/>
                    </a:lnT>
                    <a:lnB w="15875" cap="flat" cmpd="sng">
                      <a:solidFill>
                        <a:srgbClr val="000000"/>
                      </a:solidFill>
                      <a:prstDash val="solid"/>
                      <a:headEnd type="none" w="med" len="med"/>
                      <a:tailEnd type="none" w="med" len="med"/>
                    </a:lnB>
                  </a:tcPr>
                </a:tc>
                <a:tc hMerge="1">
                  <a:tcPr>
                    <a:lnR>
                      <a:noFill/>
                    </a:lnR>
                    <a:lnT>
                      <a:noFill/>
                    </a:lnT>
                    <a:lnB w="15875" cap="flat" cmpd="sng">
                      <a:solidFill>
                        <a:srgbClr val="000000"/>
                      </a:solidFill>
                      <a:prstDash val="solid"/>
                      <a:headEnd type="none" w="med" len="med"/>
                      <a:tailEnd type="none" w="med" len="med"/>
                    </a:lnB>
                  </a:tcPr>
                </a:tc>
              </a:tr>
            </a:tbl>
          </a:graphicData>
        </a:graphic>
      </p:graphicFrame>
      <p:pic>
        <p:nvPicPr>
          <p:cNvPr id="4" name="图片 3"/>
          <p:cNvPicPr/>
          <p:nvPr/>
        </p:nvPicPr>
        <p:blipFill>
          <a:blip r:embed="rId3"/>
          <a:stretch>
            <a:fillRect/>
          </a:stretch>
        </p:blipFill>
        <p:spPr>
          <a:xfrm>
            <a:off x="4979352" y="4524375"/>
            <a:ext cx="632777" cy="152717"/>
          </a:xfrm>
          <a:prstGeom prst="rect">
            <a:avLst/>
          </a:prstGeom>
        </p:spPr>
      </p:pic>
      <p:pic>
        <p:nvPicPr>
          <p:cNvPr id="7" name="图片 6"/>
          <p:cNvPicPr/>
          <p:nvPr/>
        </p:nvPicPr>
        <p:blipFill>
          <a:blip r:embed="rId3"/>
          <a:stretch>
            <a:fillRect/>
          </a:stretch>
        </p:blipFill>
        <p:spPr>
          <a:xfrm>
            <a:off x="4979352" y="4524375"/>
            <a:ext cx="632777" cy="152717"/>
          </a:xfrm>
          <a:prstGeom prst="rect">
            <a:avLst/>
          </a:prstGeom>
        </p:spPr>
      </p:pic>
      <p:pic>
        <p:nvPicPr>
          <p:cNvPr id="17" name="图片 16"/>
          <p:cNvPicPr/>
          <p:nvPr/>
        </p:nvPicPr>
        <p:blipFill>
          <a:blip r:embed="rId4"/>
          <a:stretch>
            <a:fillRect/>
          </a:stretch>
        </p:blipFill>
        <p:spPr>
          <a:xfrm>
            <a:off x="3403917" y="4759325"/>
            <a:ext cx="61277" cy="152717"/>
          </a:xfrm>
          <a:prstGeom prst="rect">
            <a:avLst/>
          </a:prstGeom>
        </p:spPr>
      </p:pic>
      <p:pic>
        <p:nvPicPr>
          <p:cNvPr id="18" name="图片 17"/>
          <p:cNvPicPr/>
          <p:nvPr/>
        </p:nvPicPr>
        <p:blipFill>
          <a:blip r:embed="rId5"/>
          <a:stretch>
            <a:fillRect/>
          </a:stretch>
        </p:blipFill>
        <p:spPr>
          <a:xfrm>
            <a:off x="3411538" y="5265420"/>
            <a:ext cx="61277" cy="152717"/>
          </a:xfrm>
          <a:prstGeom prst="rect">
            <a:avLst/>
          </a:prstGeom>
        </p:spPr>
      </p:pic>
      <p:pic>
        <p:nvPicPr>
          <p:cNvPr id="29" name="图片 28"/>
          <p:cNvPicPr>
            <a:picLocks noChangeAspect="1"/>
          </p:cNvPicPr>
          <p:nvPr/>
        </p:nvPicPr>
        <p:blipFill>
          <a:blip r:embed="rId6"/>
          <a:stretch>
            <a:fillRect/>
          </a:stretch>
        </p:blipFill>
        <p:spPr>
          <a:xfrm>
            <a:off x="7110730" y="2404745"/>
            <a:ext cx="4558030" cy="4389755"/>
          </a:xfrm>
          <a:prstGeom prst="rect">
            <a:avLst/>
          </a:prstGeom>
        </p:spPr>
      </p:pic>
      <p:sp>
        <p:nvSpPr>
          <p:cNvPr id="30" name="文本框 29"/>
          <p:cNvSpPr txBox="1"/>
          <p:nvPr/>
        </p:nvSpPr>
        <p:spPr>
          <a:xfrm>
            <a:off x="2136140" y="1581150"/>
            <a:ext cx="9467215" cy="681355"/>
          </a:xfrm>
          <a:prstGeom prst="rect">
            <a:avLst/>
          </a:prstGeom>
          <a:noFill/>
        </p:spPr>
        <p:txBody>
          <a:bodyPr wrap="square" rtlCol="0">
            <a:spAutoFit/>
          </a:bodyPr>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endParaRPr lang="zh-CN" altLang="en-US" sz="160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5.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生成模型与纵向联邦半监督学习的协同框架</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图片 16"/>
          <p:cNvPicPr/>
          <p:nvPr/>
        </p:nvPicPr>
        <p:blipFill>
          <a:blip r:embed="rId2"/>
          <a:stretch>
            <a:fillRect/>
          </a:stretch>
        </p:blipFill>
        <p:spPr>
          <a:xfrm>
            <a:off x="3403917" y="4759325"/>
            <a:ext cx="61277" cy="152717"/>
          </a:xfrm>
          <a:prstGeom prst="rect">
            <a:avLst/>
          </a:prstGeom>
        </p:spPr>
      </p:pic>
      <p:pic>
        <p:nvPicPr>
          <p:cNvPr id="18" name="图片 17"/>
          <p:cNvPicPr/>
          <p:nvPr/>
        </p:nvPicPr>
        <p:blipFill>
          <a:blip r:embed="rId3"/>
          <a:stretch>
            <a:fillRect/>
          </a:stretch>
        </p:blipFill>
        <p:spPr>
          <a:xfrm>
            <a:off x="3411538" y="5265420"/>
            <a:ext cx="61277" cy="152717"/>
          </a:xfrm>
          <a:prstGeom prst="rect">
            <a:avLst/>
          </a:prstGeom>
        </p:spPr>
      </p:pic>
      <p:pic>
        <p:nvPicPr>
          <p:cNvPr id="76" name="IM 76"/>
          <p:cNvPicPr/>
          <p:nvPr/>
        </p:nvPicPr>
        <p:blipFill>
          <a:blip r:embed="rId4"/>
          <a:stretch>
            <a:fillRect/>
          </a:stretch>
        </p:blipFill>
        <p:spPr>
          <a:xfrm>
            <a:off x="6315710" y="1821180"/>
            <a:ext cx="5401310" cy="4366260"/>
          </a:xfrm>
          <a:prstGeom prst="rect">
            <a:avLst/>
          </a:prstGeom>
        </p:spPr>
      </p:pic>
      <p:sp>
        <p:nvSpPr>
          <p:cNvPr id="3" name="幻云PPT-演示军团4"/>
          <p:cNvSpPr/>
          <p:nvPr>
            <p:custDataLst>
              <p:tags r:id="rId5"/>
            </p:custDataLst>
          </p:nvPr>
        </p:nvSpPr>
        <p:spPr>
          <a:xfrm>
            <a:off x="2042795" y="1924685"/>
            <a:ext cx="4179570"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655" y="2227580"/>
            <a:ext cx="4008755" cy="3538220"/>
          </a:xfrm>
          <a:prstGeom prst="rect">
            <a:avLst/>
          </a:prstGeom>
          <a:noFill/>
        </p:spPr>
        <p:txBody>
          <a:bodyPr wrap="square" rtlCol="0">
            <a:spAutoFit/>
          </a:bodyPr>
          <a:p>
            <a:pPr marL="285750" indent="-285750">
              <a:lnSpc>
                <a:spcPct val="200000"/>
              </a:lnSpc>
              <a:buClr>
                <a:srgbClr val="00853E"/>
              </a:buClr>
              <a:buFont typeface="Wingdings" panose="05000000000000000000" charset="0"/>
              <a:buChar char="n"/>
            </a:pPr>
            <a:r>
              <a:rPr lang="en-US" altLang="zh-CN" sz="1600"/>
              <a:t>FedPSG-PUM</a:t>
            </a:r>
            <a:r>
              <a:rPr lang="zh-CN" altLang="en-US" sz="1600"/>
              <a:t>框架采用</a:t>
            </a:r>
            <a:r>
              <a:rPr lang="en-US" altLang="zh-CN" sz="1600" b="1"/>
              <a:t>"</a:t>
            </a:r>
            <a:r>
              <a:rPr lang="zh-CN" altLang="en-US" sz="1600" b="1"/>
              <a:t>分而治之</a:t>
            </a:r>
            <a:r>
              <a:rPr lang="en-US" altLang="zh-CN" sz="1600" b="1"/>
              <a:t>"</a:t>
            </a:r>
            <a:r>
              <a:rPr lang="zh-CN" altLang="en-US" sz="1600" b="1"/>
              <a:t>策略</a:t>
            </a:r>
            <a:r>
              <a:rPr lang="zh-CN" altLang="en-US" sz="1600"/>
              <a:t>，将</a:t>
            </a:r>
            <a:r>
              <a:rPr lang="en-US" altLang="zh-CN" sz="1600"/>
              <a:t>B</a:t>
            </a:r>
            <a:r>
              <a:rPr lang="zh-CN" altLang="en-US" sz="1600"/>
              <a:t>方特征按相关性阈值</a:t>
            </a:r>
            <a:r>
              <a:rPr lang="en-US" altLang="zh-CN" sz="1600"/>
              <a:t>τ</a:t>
            </a:r>
            <a:r>
              <a:rPr lang="zh-CN" altLang="en-US" sz="1600"/>
              <a:t>分为</a:t>
            </a:r>
            <a:r>
              <a:rPr lang="zh-CN" altLang="en-US" sz="1600" b="1"/>
              <a:t>高低</a:t>
            </a:r>
            <a:r>
              <a:rPr lang="zh-CN" altLang="en-US" sz="1600"/>
              <a:t>两组，高相关特征通过</a:t>
            </a:r>
            <a:r>
              <a:rPr lang="en-US" altLang="zh-CN" sz="1600"/>
              <a:t>VFPU-M</a:t>
            </a:r>
            <a:r>
              <a:rPr lang="zh-CN" altLang="en-US" sz="1600"/>
              <a:t>预测，低相关特征利用多种生成模型</a:t>
            </a:r>
            <a:r>
              <a:rPr lang="en-US" altLang="zh-CN" sz="1600"/>
              <a:t>(</a:t>
            </a:r>
            <a:r>
              <a:rPr lang="zh-CN" altLang="en-US" sz="1600"/>
              <a:t>如</a:t>
            </a:r>
            <a:r>
              <a:rPr lang="en-US" altLang="zh-CN" sz="1600"/>
              <a:t>CTGAN</a:t>
            </a:r>
            <a:r>
              <a:rPr lang="zh-CN" altLang="en-US" sz="1600"/>
              <a:t>、</a:t>
            </a:r>
            <a:r>
              <a:rPr lang="en-US" altLang="zh-CN" sz="1600"/>
              <a:t>TabDDPM</a:t>
            </a:r>
            <a:r>
              <a:rPr lang="zh-CN" altLang="en-US" sz="1600"/>
              <a:t>、</a:t>
            </a:r>
            <a:r>
              <a:rPr lang="en-US" altLang="zh-CN" sz="1600"/>
              <a:t>VF-GAIN</a:t>
            </a:r>
            <a:r>
              <a:rPr lang="zh-CN" altLang="en-US" sz="1600"/>
              <a:t>等</a:t>
            </a:r>
            <a:r>
              <a:rPr lang="en-US" altLang="zh-CN" sz="1600"/>
              <a:t>)</a:t>
            </a:r>
            <a:r>
              <a:rPr lang="zh-CN" altLang="en-US" sz="1600"/>
              <a:t>在</a:t>
            </a:r>
            <a:r>
              <a:rPr lang="en-US" altLang="zh-CN" sz="1600" b="1"/>
              <a:t>B</a:t>
            </a:r>
            <a:r>
              <a:rPr lang="zh-CN" altLang="en-US" sz="1600" b="1"/>
              <a:t>方本地合成</a:t>
            </a:r>
            <a:r>
              <a:rPr lang="zh-CN" altLang="en-US" sz="1600"/>
              <a:t>，</a:t>
            </a:r>
            <a:r>
              <a:rPr lang="zh-CN" altLang="en-US" sz="1600" b="1"/>
              <a:t>两部分结果合并为完整预测矩阵，形成高效互补的联邦样本生成方法。</a:t>
            </a:r>
            <a:endParaRPr lang="zh-CN" altLang="en-US" sz="1600" b="1"/>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8" name="组合 47"/>
          <p:cNvGrpSpPr/>
          <p:nvPr/>
        </p:nvGrpSpPr>
        <p:grpSpPr>
          <a:xfrm rot="0">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2"/>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3"/>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lnSpcReduction="20000"/>
            </a:bodyPr>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endParaRPr lang="zh-CN" altLang="en-US" b="1"/>
          </a:p>
        </p:txBody>
      </p:sp>
      <p:sp>
        <p:nvSpPr>
          <p:cNvPr id="36" name="文本框 35"/>
          <p:cNvSpPr txBox="1"/>
          <p:nvPr/>
        </p:nvSpPr>
        <p:spPr>
          <a:xfrm>
            <a:off x="7021830" y="2748915"/>
            <a:ext cx="4380230" cy="2168525"/>
          </a:xfrm>
          <a:prstGeom prst="rect">
            <a:avLst/>
          </a:prstGeom>
          <a:noFill/>
        </p:spPr>
        <p:txBody>
          <a:bodyPr wrap="square" rtlCol="0">
            <a:spAutoFit/>
          </a:bodyPr>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endParaRPr lang="zh-CN" altLang="en-US"/>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8" name="组合 47"/>
          <p:cNvGrpSpPr/>
          <p:nvPr/>
        </p:nvGrpSpPr>
        <p:grpSpPr>
          <a:xfrm rot="0">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2"/>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3"/>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lnSpcReduction="20000"/>
            </a:bodyPr>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8"/>
            </p:custDataLst>
          </p:nvPr>
        </p:nvSpPr>
        <p:spPr>
          <a:xfrm>
            <a:off x="2461895" y="2636520"/>
            <a:ext cx="4375785" cy="345440"/>
          </a:xfrm>
          <a:prstGeom prst="rect">
            <a:avLst/>
          </a:prstGeom>
          <a:noFill/>
        </p:spPr>
        <p:txBody>
          <a:bodyPr wrap="square">
            <a:noAutofit/>
          </a:bodyPr>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5" name="文本框 4"/>
          <p:cNvSpPr txBox="1"/>
          <p:nvPr/>
        </p:nvSpPr>
        <p:spPr>
          <a:xfrm>
            <a:off x="2345055" y="2996565"/>
            <a:ext cx="4493260" cy="368300"/>
          </a:xfrm>
          <a:prstGeom prst="rect">
            <a:avLst/>
          </a:prstGeom>
          <a:noFill/>
        </p:spPr>
        <p:txBody>
          <a:bodyPr wrap="square" rtlCol="0">
            <a:spAutoFit/>
          </a:bodyPr>
          <a:p>
            <a:pPr algn="ctr"/>
            <a:r>
              <a:rPr lang="zh-CN" altLang="en-US"/>
              <a:t>比较联邦与非联邦</a:t>
            </a:r>
            <a:r>
              <a:rPr lang="en-US" altLang="zh-CN"/>
              <a:t>PU</a:t>
            </a:r>
            <a:r>
              <a:rPr lang="zh-CN" altLang="en-US"/>
              <a:t>学习效果</a:t>
            </a:r>
            <a:endParaRPr lang="zh-CN" altLang="en-US"/>
          </a:p>
        </p:txBody>
      </p:sp>
      <p:sp>
        <p:nvSpPr>
          <p:cNvPr id="9" name="下箭头 8"/>
          <p:cNvSpPr/>
          <p:nvPr/>
        </p:nvSpPr>
        <p:spPr>
          <a:xfrm>
            <a:off x="4344035"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1" name="幻云PPT-演示军团14"/>
          <p:cNvSpPr txBox="1"/>
          <p:nvPr>
            <p:custDataLst>
              <p:tags r:id="rId9"/>
            </p:custDataLst>
          </p:nvPr>
        </p:nvSpPr>
        <p:spPr>
          <a:xfrm>
            <a:off x="2429510" y="3693795"/>
            <a:ext cx="4375785" cy="345440"/>
          </a:xfrm>
          <a:prstGeom prst="rect">
            <a:avLst/>
          </a:prstGeom>
          <a:noFill/>
        </p:spPr>
        <p:txBody>
          <a:bodyPr wrap="square">
            <a:noAutofit/>
          </a:bodyPr>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p>
            <a:pPr algn="ctr"/>
            <a:r>
              <a:rPr lang="zh-CN" altLang="en-US" sz="1600"/>
              <a:t>评估不同基学习器在</a:t>
            </a:r>
            <a:r>
              <a:rPr lang="en-US" altLang="zh-CN" sz="1600"/>
              <a:t>VFPU</a:t>
            </a:r>
            <a:r>
              <a:rPr lang="zh-CN" altLang="en-US" sz="1600"/>
              <a:t>中的表现</a:t>
            </a:r>
            <a:endParaRPr lang="zh-CN" altLang="en-US" sz="1600"/>
          </a:p>
        </p:txBody>
      </p:sp>
      <p:sp>
        <p:nvSpPr>
          <p:cNvPr id="17" name="幻云PPT-演示军团14"/>
          <p:cNvSpPr txBox="1"/>
          <p:nvPr>
            <p:custDataLst>
              <p:tags r:id="rId10"/>
            </p:custDataLst>
          </p:nvPr>
        </p:nvSpPr>
        <p:spPr>
          <a:xfrm>
            <a:off x="2429510" y="4860290"/>
            <a:ext cx="4375785" cy="345440"/>
          </a:xfrm>
          <a:prstGeom prst="rect">
            <a:avLst/>
          </a:prstGeom>
          <a:noFill/>
        </p:spPr>
        <p:txBody>
          <a:bodyPr wrap="square">
            <a:noAutofit/>
          </a:bodyPr>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344035" y="4533900"/>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9" name="文本框 18"/>
          <p:cNvSpPr txBox="1"/>
          <p:nvPr/>
        </p:nvSpPr>
        <p:spPr>
          <a:xfrm>
            <a:off x="2275205" y="5339080"/>
            <a:ext cx="4472305" cy="337185"/>
          </a:xfrm>
          <a:prstGeom prst="rect">
            <a:avLst/>
          </a:prstGeom>
        </p:spPr>
        <p:txBody>
          <a:bodyPr wrap="square">
            <a:spAutoFit/>
          </a:bodyPr>
          <a:p>
            <a:pPr algn="ctr"/>
            <a:r>
              <a:rPr lang="zh-CN" altLang="en-US" sz="1600"/>
              <a:t>对比</a:t>
            </a:r>
            <a:r>
              <a:rPr lang="en-US" altLang="zh-CN" sz="1600"/>
              <a:t>VFPU</a:t>
            </a:r>
            <a:r>
              <a:rPr lang="zh-CN" altLang="en-US" sz="1600"/>
              <a:t>与其他半监督方法</a:t>
            </a:r>
            <a:endParaRPr lang="zh-CN" altLang="en-US" sz="1600"/>
          </a:p>
        </p:txBody>
      </p:sp>
      <p:sp>
        <p:nvSpPr>
          <p:cNvPr id="27" name="文本框 26"/>
          <p:cNvSpPr txBox="1"/>
          <p:nvPr/>
        </p:nvSpPr>
        <p:spPr>
          <a:xfrm>
            <a:off x="7073900" y="2562225"/>
            <a:ext cx="4594860" cy="3576955"/>
          </a:xfrm>
          <a:prstGeom prst="rect">
            <a:avLst/>
          </a:prstGeom>
          <a:noFill/>
        </p:spPr>
        <p:txBody>
          <a:bodyPr wrap="square" rtlCol="0">
            <a:spAutoFit/>
          </a:bodyPr>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GBDT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将未标记样本作为负样本直接训练</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Bagging_GBDT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多次采样训练多个模型取平均</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2Step_GBDT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两阶段训练，二次筛选样本</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Pseudo-labeling</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利用预测结果作为伪标签</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MixMatch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结合数据增强和混合技术</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FixMatch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弱增强预测指导强增强学习</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CoMatch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同时学习概率与嵌入的双重表示</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AdaMatch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自适应阈值与分布对齐</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SoftMatch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按置信度加权样本优化伪标签质量</a:t>
            </a:r>
            <a:endParaRPr lang="zh-CN" altLang="en-US" sz="1400">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rot="0">
            <a:off x="1674495" y="5890895"/>
            <a:ext cx="10517505" cy="944245"/>
            <a:chOff x="658" y="7906"/>
            <a:chExt cx="17884" cy="2290"/>
          </a:xfrm>
        </p:grpSpPr>
        <p:sp>
          <p:nvSpPr>
            <p:cNvPr id="4" name="幻云PPT-演示军团1"/>
            <p:cNvSpPr/>
            <p:nvPr>
              <p:custDataLst>
                <p:tags r:id="rId2"/>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3"/>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lnSpcReduction="10000"/>
          </a:bodyPr>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2042160" y="2514600"/>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p>
            <a:pPr marL="285750" indent="-285750" algn="l">
              <a:lnSpc>
                <a:spcPct val="140000"/>
              </a:lnSpc>
              <a:buClr>
                <a:srgbClr val="00853E"/>
              </a:buClr>
              <a:buFont typeface="Wingdings" panose="05000000000000000000" charset="0"/>
              <a:buChar char="n"/>
            </a:pPr>
            <a:r>
              <a:rPr lang="zh-CN" altLang="en-US">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9" name="组合 28"/>
          <p:cNvGrpSpPr/>
          <p:nvPr/>
        </p:nvGrpSpPr>
        <p:grpSpPr>
          <a:xfrm>
            <a:off x="2214880" y="4051935"/>
            <a:ext cx="9400540" cy="1877060"/>
            <a:chOff x="3488" y="6671"/>
            <a:chExt cx="14804" cy="2666"/>
          </a:xfrm>
        </p:grpSpPr>
        <p:pic>
          <p:nvPicPr>
            <p:cNvPr id="136" name="IM 136"/>
            <p:cNvPicPr/>
            <p:nvPr/>
          </p:nvPicPr>
          <p:blipFill>
            <a:blip r:embed="rId6"/>
            <a:stretch>
              <a:fillRect/>
            </a:stretch>
          </p:blipFill>
          <p:spPr>
            <a:xfrm>
              <a:off x="3488" y="6671"/>
              <a:ext cx="2514" cy="2667"/>
            </a:xfrm>
            <a:prstGeom prst="rect">
              <a:avLst/>
            </a:prstGeom>
          </p:spPr>
        </p:pic>
        <p:pic>
          <p:nvPicPr>
            <p:cNvPr id="134" name="IM 134"/>
            <p:cNvPicPr/>
            <p:nvPr/>
          </p:nvPicPr>
          <p:blipFill>
            <a:blip r:embed="rId7"/>
            <a:stretch>
              <a:fillRect/>
            </a:stretch>
          </p:blipFill>
          <p:spPr>
            <a:xfrm>
              <a:off x="6122" y="6706"/>
              <a:ext cx="2810" cy="2499"/>
            </a:xfrm>
            <a:prstGeom prst="rect">
              <a:avLst/>
            </a:prstGeom>
          </p:spPr>
        </p:pic>
        <p:pic>
          <p:nvPicPr>
            <p:cNvPr id="28" name="图片 27"/>
            <p:cNvPicPr>
              <a:picLocks noChangeAspect="1"/>
            </p:cNvPicPr>
            <p:nvPr/>
          </p:nvPicPr>
          <p:blipFill>
            <a:blip r:embed="rId8"/>
            <a:stretch>
              <a:fillRect/>
            </a:stretch>
          </p:blipFill>
          <p:spPr>
            <a:xfrm>
              <a:off x="9245" y="6706"/>
              <a:ext cx="2869" cy="2303"/>
            </a:xfrm>
            <a:prstGeom prst="rect">
              <a:avLst/>
            </a:prstGeom>
          </p:spPr>
        </p:pic>
        <p:pic>
          <p:nvPicPr>
            <p:cNvPr id="140" name="IM 140"/>
            <p:cNvPicPr/>
            <p:nvPr/>
          </p:nvPicPr>
          <p:blipFill>
            <a:blip r:embed="rId9"/>
            <a:stretch>
              <a:fillRect/>
            </a:stretch>
          </p:blipFill>
          <p:spPr>
            <a:xfrm>
              <a:off x="12251" y="6706"/>
              <a:ext cx="2933" cy="2303"/>
            </a:xfrm>
            <a:prstGeom prst="rect">
              <a:avLst/>
            </a:prstGeom>
          </p:spPr>
        </p:pic>
        <p:pic>
          <p:nvPicPr>
            <p:cNvPr id="138" name="IM 138"/>
            <p:cNvPicPr/>
            <p:nvPr/>
          </p:nvPicPr>
          <p:blipFill>
            <a:blip r:embed="rId10"/>
            <a:stretch>
              <a:fillRect/>
            </a:stretch>
          </p:blipFill>
          <p:spPr>
            <a:xfrm>
              <a:off x="15212" y="6706"/>
              <a:ext cx="3081" cy="2303"/>
            </a:xfrm>
            <a:prstGeom prst="rect">
              <a:avLst/>
            </a:prstGeom>
          </p:spPr>
        </p:pic>
      </p:gr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rot="0">
            <a:off x="1674495" y="5890895"/>
            <a:ext cx="10517505" cy="944245"/>
            <a:chOff x="658" y="7906"/>
            <a:chExt cx="17884" cy="2290"/>
          </a:xfrm>
        </p:grpSpPr>
        <p:sp>
          <p:nvSpPr>
            <p:cNvPr id="4" name="幻云PPT-演示军团1"/>
            <p:cNvSpPr/>
            <p:nvPr>
              <p:custDataLst>
                <p:tags r:id="rId2"/>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3"/>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lnSpcReduction="10000"/>
          </a:bodyPr>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分析不同基学习器对</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p>
            <a:pPr marL="285750" indent="-285750" algn="l">
              <a:lnSpc>
                <a:spcPct val="140000"/>
              </a:lnSpc>
              <a:buClr>
                <a:srgbClr val="00853E"/>
              </a:buClr>
              <a:buFont typeface="Wingdings" panose="05000000000000000000" charset="0"/>
              <a:buChar char="n"/>
            </a:pPr>
            <a:r>
              <a:rPr lang="zh-CN" altLang="en-US">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a:latin typeface="微软雅黑" panose="020B0503020204020204" pitchFamily="34" charset="-122"/>
                <a:ea typeface="微软雅黑" panose="020B0503020204020204" pitchFamily="34" charset="-122"/>
                <a:cs typeface="微软雅黑" panose="020B0503020204020204" pitchFamily="34" charset="-122"/>
              </a:rPr>
              <a:t>方法显著优于所有单方本地生成模型，特别是</a:t>
            </a: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FedPSG-PUM(VF-GAIN)</a:t>
            </a:r>
            <a:r>
              <a:rPr lang="zh-CN" altLang="en-US">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a:latin typeface="微软雅黑" panose="020B0503020204020204" pitchFamily="34" charset="-122"/>
                <a:ea typeface="微软雅黑" panose="020B0503020204020204" pitchFamily="34" charset="-122"/>
                <a:cs typeface="微软雅黑" panose="020B0503020204020204" pitchFamily="34" charset="-122"/>
              </a:rPr>
              <a:t>，且随缺失率增加性能更稳定（仅下降</a:t>
            </a:r>
            <a:r>
              <a:rPr lang="en-US" altLang="zh-CN">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graphicFrame>
        <p:nvGraphicFramePr>
          <p:cNvPr id="3" name="表格 2"/>
          <p:cNvGraphicFramePr/>
          <p:nvPr>
            <p:custDataLst>
              <p:tags r:id="rId6"/>
            </p:custDataLst>
          </p:nvPr>
        </p:nvGraphicFramePr>
        <p:xfrm>
          <a:off x="3034030" y="3924935"/>
          <a:ext cx="7843520" cy="2079625"/>
        </p:xfrm>
        <a:graphic>
          <a:graphicData uri="http://schemas.openxmlformats.org/drawingml/2006/table">
            <a:tbl>
              <a:tblPr/>
              <a:tblGrid>
                <a:gridCol w="3446780"/>
                <a:gridCol w="640080"/>
                <a:gridCol w="751840"/>
                <a:gridCol w="757555"/>
                <a:gridCol w="2247265"/>
              </a:tblGrid>
              <a:tr h="257810">
                <a:tc rowSpan="2">
                  <a:txBody>
                    <a:bodyPr/>
                    <a:p>
                      <a:pPr marL="106680" indent="0">
                        <a:lnSpc>
                          <a:spcPts val="3945"/>
                        </a:lnSpc>
                        <a:spcBef>
                          <a:spcPts val="300"/>
                        </a:spcBef>
                        <a:spcAft>
                          <a:spcPct val="0"/>
                        </a:spcAft>
                      </a:pPr>
                      <a:endParaRPr sz="1100">
                        <a:solidFill>
                          <a:srgbClr val="000000"/>
                        </a:solidFill>
                        <a:latin typeface="Arial" panose="020B0604020202020204"/>
                        <a:ea typeface="Arial" panose="020B0604020202020204"/>
                      </a:endParaRPr>
                    </a:p>
                  </a:txBody>
                  <a:tcPr marL="0" marR="0" marT="0" marB="0" anchor="t" anchorCtr="0">
                    <a:lnL>
                      <a:noFill/>
                    </a:lnL>
                    <a:lnR>
                      <a:noFill/>
                    </a:lnR>
                    <a:lnT w="1587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gridSpan="3">
                  <a:txBody>
                    <a:bodyPr/>
                    <a:p>
                      <a:pPr marL="532765" indent="0" algn="l" eaLnBrk="0" fontAlgn="base">
                        <a:spcBef>
                          <a:spcPts val="1000"/>
                        </a:spcBef>
                        <a:spcAft>
                          <a:spcPct val="0"/>
                        </a:spcAft>
                      </a:pPr>
                      <a:r>
                        <a:rPr lang="en-US" altLang="zh-CN" sz="1000">
                          <a:solidFill>
                            <a:srgbClr val="000000"/>
                          </a:solidFill>
                          <a:latin typeface="Times New Roman" panose="02020603050405020304"/>
                          <a:ea typeface="Times New Roman" panose="02020603050405020304"/>
                        </a:rPr>
                        <a:t>Letter</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w="1587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hMerge="1">
                  <a:tcPr>
                    <a:lnT w="1587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hMerge="1">
                  <a:tcPr>
                    <a:lnR>
                      <a:noFill/>
                    </a:lnR>
                    <a:lnT w="1587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tcPr>
                </a:tc>
                <a:tc rowSpan="2">
                  <a:txBody>
                    <a:bodyPr/>
                    <a:p>
                      <a:pPr marL="606425" indent="0" algn="l" eaLnBrk="0" fontAlgn="base">
                        <a:spcBef>
                          <a:spcPts val="1000"/>
                        </a:spcBef>
                        <a:spcAft>
                          <a:spcPct val="0"/>
                        </a:spcAft>
                      </a:pPr>
                      <a:r>
                        <a:rPr lang="en-US" altLang="zh-CN" sz="1000">
                          <a:solidFill>
                            <a:srgbClr val="000000"/>
                          </a:solidFill>
                          <a:latin typeface="Times New Roman" panose="02020603050405020304"/>
                          <a:ea typeface="Times New Roman" panose="02020603050405020304"/>
                        </a:rPr>
                        <a:t>News</a:t>
                      </a:r>
                      <a:endParaRPr lang="en-US" altLang="zh-CN" sz="1000">
                        <a:solidFill>
                          <a:srgbClr val="000000"/>
                        </a:solidFill>
                        <a:latin typeface="Times New Roman" panose="02020603050405020304"/>
                        <a:ea typeface="Times New Roman" panose="02020603050405020304"/>
                      </a:endParaRPr>
                    </a:p>
                    <a:p>
                      <a:pPr marL="106680" indent="0" algn="l" eaLnBrk="0" fontAlgn="base">
                        <a:lnSpc>
                          <a:spcPct val="111000"/>
                        </a:lnSpc>
                        <a:spcBef>
                          <a:spcPct val="0"/>
                        </a:spcBef>
                        <a:spcAft>
                          <a:spcPct val="0"/>
                        </a:spcAft>
                      </a:pPr>
                      <a:r>
                        <a:rPr lang="en-US" altLang="zh-CN" sz="1100">
                          <a:solidFill>
                            <a:srgbClr val="000000"/>
                          </a:solidFill>
                          <a:latin typeface="Arial" panose="020B0604020202020204"/>
                          <a:ea typeface="Arial" panose="020B0604020202020204"/>
                        </a:rPr>
                        <a:t> </a:t>
                      </a:r>
                      <a:endParaRPr lang="en-US" altLang="zh-CN" sz="1100">
                        <a:solidFill>
                          <a:srgbClr val="000000"/>
                        </a:solidFill>
                        <a:latin typeface="Arial" panose="020B0604020202020204"/>
                        <a:ea typeface="Arial" panose="020B0604020202020204"/>
                      </a:endParaRPr>
                    </a:p>
                    <a:p>
                      <a:pPr marL="172720" indent="0" algn="l" eaLnBrk="0" fontAlgn="base">
                        <a:spcBef>
                          <a:spcPts val="200"/>
                        </a:spcBef>
                        <a:spcAft>
                          <a:spcPct val="0"/>
                        </a:spcAft>
                      </a:pPr>
                      <a:r>
                        <a:rPr lang="en-US" altLang="zh-CN" sz="1100">
                          <a:solidFill>
                            <a:srgbClr val="000000"/>
                          </a:solidFill>
                          <a:latin typeface="Arial" panose="020B0604020202020204"/>
                          <a:ea typeface="Arial" panose="020B0604020202020204"/>
                          <a:hlinkClick r:id="rId7" action="ppaction://hlinkfile"/>
                        </a:rPr>
                        <a:t>0.2           0.5           0.8</a:t>
                      </a:r>
                      <a:endParaRPr lang="en-US" altLang="zh-CN" sz="1100">
                        <a:solidFill>
                          <a:srgbClr val="000000"/>
                        </a:solidFill>
                        <a:latin typeface="Arial" panose="020B0604020202020204"/>
                        <a:ea typeface="Arial" panose="020B0604020202020204"/>
                        <a:hlinkClick r:id="rId7" action="ppaction://hlinkfile"/>
                      </a:endParaRPr>
                    </a:p>
                  </a:txBody>
                  <a:tcPr marL="0" marR="0" marT="0" marB="0" anchor="t" anchorCtr="0">
                    <a:lnL>
                      <a:noFill/>
                    </a:lnL>
                    <a:lnR>
                      <a:noFill/>
                    </a:lnR>
                    <a:lnT w="15875"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r>
              <a:tr h="365125">
                <a:tc vMerge="1">
                  <a:tcPr>
                    <a:lnL>
                      <a:noFill/>
                    </a:lnL>
                    <a:lnR>
                      <a:noFill/>
                    </a:lnR>
                    <a:lnB w="6350" cap="flat" cmpd="sng">
                      <a:solidFill>
                        <a:srgbClr val="000000"/>
                      </a:solidFill>
                      <a:prstDash val="solid"/>
                      <a:headEnd type="none" w="med" len="med"/>
                      <a:tailEnd type="none" w="med" len="med"/>
                    </a:lnB>
                  </a:tcPr>
                </a:tc>
                <a:tc>
                  <a:txBody>
                    <a:bodyPr/>
                    <a:p>
                      <a:pPr marL="102235" indent="0" algn="l" eaLnBrk="0" fontAlgn="base">
                        <a:spcBef>
                          <a:spcPts val="900"/>
                        </a:spcBef>
                        <a:spcAft>
                          <a:spcPct val="0"/>
                        </a:spcAft>
                      </a:pPr>
                      <a:r>
                        <a:rPr lang="en-US" altLang="zh-CN" sz="1000">
                          <a:solidFill>
                            <a:srgbClr val="000000"/>
                          </a:solidFill>
                          <a:latin typeface="Times New Roman" panose="02020603050405020304"/>
                          <a:ea typeface="Times New Roman" panose="02020603050405020304"/>
                        </a:rPr>
                        <a:t>0.2</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177165" indent="0" algn="l" eaLnBrk="0" fontAlgn="base">
                        <a:spcBef>
                          <a:spcPts val="900"/>
                        </a:spcBef>
                        <a:spcAft>
                          <a:spcPct val="0"/>
                        </a:spcAft>
                      </a:pPr>
                      <a:r>
                        <a:rPr lang="en-US" altLang="zh-CN" sz="1000">
                          <a:solidFill>
                            <a:srgbClr val="000000"/>
                          </a:solidFill>
                          <a:latin typeface="Times New Roman" panose="02020603050405020304"/>
                          <a:ea typeface="Times New Roman" panose="02020603050405020304"/>
                        </a:rPr>
                        <a:t>0.5</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a:txBody>
                    <a:bodyPr/>
                    <a:p>
                      <a:pPr marL="176530" indent="0" algn="l" eaLnBrk="0" fontAlgn="base">
                        <a:spcBef>
                          <a:spcPts val="900"/>
                        </a:spcBef>
                        <a:spcAft>
                          <a:spcPct val="0"/>
                        </a:spcAft>
                      </a:pPr>
                      <a:r>
                        <a:rPr lang="en-US" altLang="zh-CN" sz="1000">
                          <a:solidFill>
                            <a:srgbClr val="000000"/>
                          </a:solidFill>
                          <a:latin typeface="Times New Roman" panose="02020603050405020304"/>
                          <a:ea typeface="Times New Roman" panose="02020603050405020304"/>
                        </a:rPr>
                        <a:t>0.8</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w="6350" cap="flat" cmpd="sng">
                      <a:solidFill>
                        <a:srgbClr val="000000"/>
                      </a:solidFill>
                      <a:prstDash val="solid"/>
                      <a:headEnd type="none" w="med" len="med"/>
                      <a:tailEnd type="none" w="med" len="med"/>
                    </a:lnT>
                    <a:lnB w="6350" cap="flat" cmpd="sng">
                      <a:solidFill>
                        <a:srgbClr val="000000"/>
                      </a:solidFill>
                      <a:prstDash val="solid"/>
                      <a:headEnd type="none" w="med" len="med"/>
                      <a:tailEnd type="none" w="med" len="med"/>
                    </a:lnB>
                    <a:noFill/>
                  </a:tcPr>
                </a:tc>
                <a:tc vMerge="1">
                  <a:tcPr>
                    <a:lnL>
                      <a:noFill/>
                    </a:lnL>
                    <a:lnR>
                      <a:noFill/>
                    </a:lnR>
                    <a:lnB w="6350" cap="flat" cmpd="sng">
                      <a:solidFill>
                        <a:srgbClr val="000000"/>
                      </a:solidFill>
                      <a:prstDash val="solid"/>
                      <a:headEnd type="none" w="med" len="med"/>
                      <a:tailEnd type="none" w="med" len="med"/>
                    </a:lnB>
                  </a:tcPr>
                </a:tc>
              </a:tr>
              <a:tr h="234315">
                <a:tc>
                  <a:txBody>
                    <a:bodyPr/>
                    <a:p>
                      <a:pPr marL="906145" indent="0" algn="l" eaLnBrk="0" fontAlgn="base">
                        <a:spcBef>
                          <a:spcPts val="1000"/>
                        </a:spcBef>
                        <a:spcAft>
                          <a:spcPct val="0"/>
                        </a:spcAft>
                      </a:pPr>
                      <a:r>
                        <a:rPr lang="en-US" altLang="zh-CN" sz="1000">
                          <a:solidFill>
                            <a:srgbClr val="000000"/>
                          </a:solidFill>
                          <a:latin typeface="Times New Roman" panose="02020603050405020304"/>
                          <a:ea typeface="Times New Roman" panose="02020603050405020304"/>
                        </a:rPr>
                        <a:t>CTGAN</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w="6350" cap="flat" cmpd="sng">
                      <a:solidFill>
                        <a:srgbClr val="000000"/>
                      </a:solidFill>
                      <a:prstDash val="solid"/>
                      <a:headEnd type="none" w="med" len="med"/>
                      <a:tailEnd type="none" w="med" len="med"/>
                    </a:lnT>
                    <a:lnB>
                      <a:noFill/>
                    </a:lnB>
                    <a:noFill/>
                  </a:tcPr>
                </a:tc>
                <a:tc>
                  <a:txBody>
                    <a:bodyPr/>
                    <a:p>
                      <a:pPr marL="4445" indent="0" algn="l" eaLnBrk="0" fontAlgn="base">
                        <a:spcBef>
                          <a:spcPts val="1000"/>
                        </a:spcBef>
                        <a:spcAft>
                          <a:spcPct val="0"/>
                        </a:spcAft>
                      </a:pPr>
                      <a:r>
                        <a:rPr lang="en-US" altLang="zh-CN" sz="1000">
                          <a:solidFill>
                            <a:srgbClr val="000000"/>
                          </a:solidFill>
                          <a:latin typeface="Times New Roman" panose="02020603050405020304"/>
                          <a:ea typeface="Times New Roman" panose="02020603050405020304"/>
                        </a:rPr>
                        <a:t>0.5328</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w="6350" cap="flat" cmpd="sng">
                      <a:solidFill>
                        <a:srgbClr val="000000"/>
                      </a:solidFill>
                      <a:prstDash val="solid"/>
                      <a:headEnd type="none" w="med" len="med"/>
                      <a:tailEnd type="none" w="med" len="med"/>
                    </a:lnT>
                    <a:lnB>
                      <a:noFill/>
                    </a:lnB>
                    <a:noFill/>
                  </a:tcPr>
                </a:tc>
                <a:tc>
                  <a:txBody>
                    <a:bodyPr/>
                    <a:p>
                      <a:pPr marL="79375" indent="0" algn="l" eaLnBrk="0" fontAlgn="base">
                        <a:spcBef>
                          <a:spcPts val="1000"/>
                        </a:spcBef>
                        <a:spcAft>
                          <a:spcPct val="0"/>
                        </a:spcAft>
                      </a:pPr>
                      <a:r>
                        <a:rPr lang="en-US" altLang="zh-CN" sz="1000">
                          <a:solidFill>
                            <a:srgbClr val="000000"/>
                          </a:solidFill>
                          <a:latin typeface="Times New Roman" panose="02020603050405020304"/>
                          <a:ea typeface="Times New Roman" panose="02020603050405020304"/>
                        </a:rPr>
                        <a:t>0.5664</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w="6350" cap="flat" cmpd="sng">
                      <a:solidFill>
                        <a:srgbClr val="000000"/>
                      </a:solidFill>
                      <a:prstDash val="solid"/>
                      <a:headEnd type="none" w="med" len="med"/>
                      <a:tailEnd type="none" w="med" len="med"/>
                    </a:lnT>
                    <a:lnB>
                      <a:noFill/>
                    </a:lnB>
                    <a:noFill/>
                  </a:tcPr>
                </a:tc>
                <a:tc>
                  <a:txBody>
                    <a:bodyPr/>
                    <a:p>
                      <a:pPr marL="78740" indent="0" algn="l" eaLnBrk="0" fontAlgn="base">
                        <a:spcBef>
                          <a:spcPts val="1000"/>
                        </a:spcBef>
                        <a:spcAft>
                          <a:spcPct val="0"/>
                        </a:spcAft>
                      </a:pPr>
                      <a:r>
                        <a:rPr lang="en-US" altLang="zh-CN" sz="1000">
                          <a:solidFill>
                            <a:srgbClr val="000000"/>
                          </a:solidFill>
                          <a:latin typeface="Times New Roman" panose="02020603050405020304"/>
                          <a:ea typeface="Times New Roman" panose="02020603050405020304"/>
                        </a:rPr>
                        <a:t>0.6218</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w="6350" cap="flat" cmpd="sng">
                      <a:solidFill>
                        <a:srgbClr val="000000"/>
                      </a:solidFill>
                      <a:prstDash val="solid"/>
                      <a:headEnd type="none" w="med" len="med"/>
                      <a:tailEnd type="none" w="med" len="med"/>
                    </a:lnT>
                    <a:lnB>
                      <a:noFill/>
                    </a:lnB>
                    <a:noFill/>
                  </a:tcPr>
                </a:tc>
                <a:tc>
                  <a:txBody>
                    <a:bodyPr/>
                    <a:p>
                      <a:pPr marL="74930" indent="0" algn="l" eaLnBrk="0" fontAlgn="base">
                        <a:spcBef>
                          <a:spcPts val="1000"/>
                        </a:spcBef>
                        <a:spcAft>
                          <a:spcPct val="0"/>
                        </a:spcAft>
                      </a:pPr>
                      <a:r>
                        <a:rPr lang="en-US" altLang="zh-CN" sz="1000">
                          <a:solidFill>
                            <a:srgbClr val="000000"/>
                          </a:solidFill>
                          <a:latin typeface="Times New Roman" panose="02020603050405020304"/>
                          <a:ea typeface="Times New Roman" panose="02020603050405020304"/>
                        </a:rPr>
                        <a:t>0.5209</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0.5626</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0.6034</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w="6350" cap="flat" cmpd="sng">
                      <a:solidFill>
                        <a:srgbClr val="000000"/>
                      </a:solidFill>
                      <a:prstDash val="solid"/>
                      <a:headEnd type="none" w="med" len="med"/>
                      <a:tailEnd type="none" w="med" len="med"/>
                    </a:lnT>
                    <a:lnB>
                      <a:noFill/>
                    </a:lnB>
                    <a:noFill/>
                  </a:tcPr>
                </a:tc>
              </a:tr>
              <a:tr h="199390">
                <a:tc>
                  <a:txBody>
                    <a:bodyPr/>
                    <a:p>
                      <a:pPr marL="84518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TableGAN</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444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0.5398</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937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0.6148</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874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0.7068</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493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0.4722</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0.5204</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0.6234</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198120">
                <a:tc>
                  <a:txBody>
                    <a:bodyPr/>
                    <a:p>
                      <a:pPr marL="79946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CTAB</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GAN</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444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0.5226</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937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0.5610</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874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0.6559</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493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0.4815</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0.5220</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0.6572</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197485">
                <a:tc>
                  <a:txBody>
                    <a:bodyPr/>
                    <a:p>
                      <a:pPr marL="96456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TVAE</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444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0.5203</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937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0.5614</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874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0.6634</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493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0.5018</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0.5492</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0.6348</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198120">
                <a:tc>
                  <a:txBody>
                    <a:bodyPr/>
                    <a:p>
                      <a:pPr marL="84455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TabDDPM</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4445"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0.4921</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9375"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0.5413</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8740"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0.5833</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4930"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0.4550</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0.5024</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0.5671</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209550">
                <a:tc>
                  <a:txBody>
                    <a:bodyPr/>
                    <a:p>
                      <a:pPr marL="419735"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FedPSG</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PUM</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TabDDPM</a:t>
                      </a:r>
                      <a:r>
                        <a:rPr lang="en-US" altLang="zh-CN" sz="1000">
                          <a:solidFill>
                            <a:srgbClr val="000000"/>
                          </a:solidFill>
                          <a:latin typeface="Times New Roman" panose="02020603050405020304"/>
                          <a:ea typeface="Times New Roman" panose="02020603050405020304"/>
                        </a:rPr>
                        <a:t>)</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4445"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0.3298</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9375"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0.3674</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8740"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0.3865</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c>
                  <a:txBody>
                    <a:bodyPr/>
                    <a:p>
                      <a:pPr marL="77470" indent="0" algn="l" eaLnBrk="0" fontAlgn="base">
                        <a:spcBef>
                          <a:spcPts val="700"/>
                        </a:spcBef>
                        <a:spcAft>
                          <a:spcPct val="0"/>
                        </a:spcAft>
                      </a:pPr>
                      <a:r>
                        <a:rPr lang="en-US" altLang="zh-CN" sz="1000">
                          <a:solidFill>
                            <a:srgbClr val="000000"/>
                          </a:solidFill>
                          <a:latin typeface="Times New Roman" panose="02020603050405020304"/>
                          <a:ea typeface="Times New Roman" panose="02020603050405020304"/>
                        </a:rPr>
                        <a:t>0.4116</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0.4492</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0.4560</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a:noFill/>
                    </a:lnB>
                    <a:noFill/>
                  </a:tcPr>
                </a:tc>
              </a:tr>
              <a:tr h="219710">
                <a:tc>
                  <a:txBody>
                    <a:bodyPr/>
                    <a:p>
                      <a:pPr marL="43688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FedPSG</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PUM</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VF</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Times New Roman" panose="02020603050405020304"/>
                          <a:ea typeface="Times New Roman" panose="02020603050405020304"/>
                        </a:rPr>
                        <a:t>GAIN</a:t>
                      </a:r>
                      <a:r>
                        <a:rPr lang="en-US" altLang="zh-CN" sz="1000">
                          <a:solidFill>
                            <a:srgbClr val="000000"/>
                          </a:solidFill>
                          <a:latin typeface="Times New Roman" panose="02020603050405020304"/>
                          <a:ea typeface="Times New Roman" panose="02020603050405020304"/>
                        </a:rPr>
                        <a:t>)</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w="15875" cap="flat" cmpd="sng">
                      <a:solidFill>
                        <a:srgbClr val="000000"/>
                      </a:solidFill>
                      <a:prstDash val="solid"/>
                      <a:headEnd type="none" w="med" len="med"/>
                      <a:tailEnd type="none" w="med" len="med"/>
                    </a:lnB>
                    <a:noFill/>
                  </a:tcPr>
                </a:tc>
                <a:tc>
                  <a:txBody>
                    <a:bodyPr/>
                    <a:p>
                      <a:pPr marL="444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0.2941</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w="15875" cap="flat" cmpd="sng">
                      <a:solidFill>
                        <a:srgbClr val="000000"/>
                      </a:solidFill>
                      <a:prstDash val="solid"/>
                      <a:headEnd type="none" w="med" len="med"/>
                      <a:tailEnd type="none" w="med" len="med"/>
                    </a:lnB>
                    <a:noFill/>
                  </a:tcPr>
                </a:tc>
                <a:tc>
                  <a:txBody>
                    <a:bodyPr/>
                    <a:p>
                      <a:pPr marL="79375"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0.3423</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w="15875" cap="flat" cmpd="sng">
                      <a:solidFill>
                        <a:srgbClr val="000000"/>
                      </a:solidFill>
                      <a:prstDash val="solid"/>
                      <a:headEnd type="none" w="med" len="med"/>
                      <a:tailEnd type="none" w="med" len="med"/>
                    </a:lnB>
                    <a:noFill/>
                  </a:tcPr>
                </a:tc>
                <a:tc>
                  <a:txBody>
                    <a:bodyPr/>
                    <a:p>
                      <a:pPr marL="7874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0.3542</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w="15875" cap="flat" cmpd="sng">
                      <a:solidFill>
                        <a:srgbClr val="000000"/>
                      </a:solidFill>
                      <a:prstDash val="solid"/>
                      <a:headEnd type="none" w="med" len="med"/>
                      <a:tailEnd type="none" w="med" len="med"/>
                    </a:lnB>
                    <a:noFill/>
                  </a:tcPr>
                </a:tc>
                <a:tc>
                  <a:txBody>
                    <a:bodyPr/>
                    <a:p>
                      <a:pPr marL="74930" indent="0" algn="l" eaLnBrk="0" fontAlgn="base">
                        <a:spcBef>
                          <a:spcPts val="600"/>
                        </a:spcBef>
                        <a:spcAft>
                          <a:spcPct val="0"/>
                        </a:spcAft>
                      </a:pPr>
                      <a:r>
                        <a:rPr lang="en-US" altLang="zh-CN" sz="1000">
                          <a:solidFill>
                            <a:srgbClr val="000000"/>
                          </a:solidFill>
                          <a:latin typeface="Times New Roman" panose="02020603050405020304"/>
                          <a:ea typeface="Times New Roman" panose="02020603050405020304"/>
                        </a:rPr>
                        <a:t>0.4333</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0.4553</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0.4650</a:t>
                      </a:r>
                      <a:endParaRPr lang="en-US" altLang="zh-CN" sz="1000">
                        <a:solidFill>
                          <a:srgbClr val="000000"/>
                        </a:solidFill>
                        <a:latin typeface="Times New Roman" panose="02020603050405020304"/>
                        <a:ea typeface="Times New Roman" panose="02020603050405020304"/>
                      </a:endParaRPr>
                    </a:p>
                  </a:txBody>
                  <a:tcPr marL="0" marR="0" marT="0" marB="0" anchor="t" anchorCtr="0">
                    <a:lnL>
                      <a:noFill/>
                    </a:lnL>
                    <a:lnR>
                      <a:noFill/>
                    </a:lnR>
                    <a:lnT>
                      <a:noFill/>
                    </a:lnT>
                    <a:lnB w="15875" cap="flat" cmpd="sng">
                      <a:solidFill>
                        <a:srgbClr val="000000"/>
                      </a:solidFill>
                      <a:prstDash val="solid"/>
                      <a:headEnd type="none" w="med" len="med"/>
                      <a:tailEnd type="none" w="med" len="med"/>
                    </a:lnB>
                    <a:noFill/>
                  </a:tcPr>
                </a:tc>
              </a:tr>
            </a:tbl>
          </a:graphicData>
        </a:graphic>
      </p:graphicFrame>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7" name="椭圆 6"/>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1"/>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2" name="组合 1"/>
          <p:cNvGrpSpPr/>
          <p:nvPr/>
        </p:nvGrpSpPr>
        <p:grpSpPr>
          <a:xfrm rot="0">
            <a:off x="1674495" y="5890895"/>
            <a:ext cx="10517505" cy="944245"/>
            <a:chOff x="658" y="7906"/>
            <a:chExt cx="17884" cy="2290"/>
          </a:xfrm>
        </p:grpSpPr>
        <p:sp>
          <p:nvSpPr>
            <p:cNvPr id="4" name="幻云PPT-演示军团1"/>
            <p:cNvSpPr/>
            <p:nvPr>
              <p:custDataLst>
                <p:tags r:id="rId2"/>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3"/>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lnSpcReduction="10000"/>
          </a:bodyPr>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4596765" cy="2760980"/>
          </a:xfrm>
          <a:prstGeom prst="rect">
            <a:avLst/>
          </a:prstGeom>
          <a:noFill/>
        </p:spPr>
        <p:txBody>
          <a:bodyPr wrap="square" rtlCol="0">
            <a:noAutofit/>
          </a:bodyPr>
          <a:p>
            <a:pPr marL="285750" indent="-285750" algn="l">
              <a:lnSpc>
                <a:spcPct val="190000"/>
              </a:lnSpc>
              <a:buClr>
                <a:srgbClr val="00853E"/>
              </a:buClr>
              <a:buFont typeface="Wingdings" panose="05000000000000000000" charset="0"/>
              <a:buChar char="n"/>
            </a:pP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r>
              <a:rPr lang="en-US" altLang="zh-CN">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42" name="IM 142"/>
          <p:cNvPicPr/>
          <p:nvPr/>
        </p:nvPicPr>
        <p:blipFill>
          <a:blip r:embed="rId6"/>
          <a:stretch>
            <a:fillRect/>
          </a:stretch>
        </p:blipFill>
        <p:spPr>
          <a:xfrm>
            <a:off x="7410450" y="2663825"/>
            <a:ext cx="3497580" cy="3220085"/>
          </a:xfrm>
          <a:prstGeom prst="rect">
            <a:avLst/>
          </a:prstGeom>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endPar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1"/>
          <a:srcRect/>
          <a:stretch>
            <a:fillRect/>
          </a:stretch>
        </p:blipFill>
        <p:spPr>
          <a:xfrm>
            <a:off x="9732161" y="512103"/>
            <a:ext cx="1962511" cy="424811"/>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p>
              <a:r>
                <a:rPr lang="zh-CN" altLang="en-US" sz="2800">
                  <a:solidFill>
                    <a:schemeClr val="bg1"/>
                  </a:solidFill>
                  <a:sym typeface="+mn-ea"/>
                </a:rPr>
                <a:t>🐭 </a:t>
              </a:r>
              <a:endParaRPr lang="zh-CN" altLang="en-US" sz="2800">
                <a:solidFill>
                  <a:schemeClr val="bg1"/>
                </a:solidFill>
                <a:sym typeface="+mn-ea"/>
              </a:endParaRP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endPar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endParaRP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2"/>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endPar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endParaRPr>
            </a:p>
          </p:txBody>
        </p:sp>
        <p:sp>
          <p:nvSpPr>
            <p:cNvPr id="79" name="周小周ppt设计8"/>
            <p:cNvSpPr/>
            <p:nvPr/>
          </p:nvSpPr>
          <p:spPr>
            <a:xfrm rot="5400000">
              <a:off x="5705" y="3528"/>
              <a:ext cx="888" cy="608"/>
            </a:xfrm>
            <a:prstGeom prst="rect">
              <a:avLst/>
            </a:prstGeom>
          </p:spPr>
          <p:txBody>
            <a:bodyPr wrap="square">
              <a:spAutoFit/>
            </a:bodyPr>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endPar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82" name="周小周ppt设计11"/>
            <p:cNvPicPr>
              <a:picLocks noChangeAspect="1"/>
            </p:cNvPicPr>
            <p:nvPr/>
          </p:nvPicPr>
          <p:blipFill>
            <a:blip r:embed="rId3">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4"/>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endParaRPr lang="zh-CN" altLang="en-US"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2"/>
            </p:custDataLst>
          </p:nvPr>
        </p:nvPicPr>
        <p:blipFill>
          <a:blip r:embed="rId3"/>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endParaRPr lang="zh-CN" altLang="en-US"/>
          </a:p>
        </p:txBody>
      </p:sp>
      <p:sp>
        <p:nvSpPr>
          <p:cNvPr id="7" name="幻云PPT-演示军团3"/>
          <p:cNvSpPr/>
          <p:nvPr>
            <p:custDataLst>
              <p:tags r:id="rId4"/>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lnSpcReduction="10000"/>
          </a:bodyPr>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4" name="文本框 33"/>
          <p:cNvSpPr txBox="1"/>
          <p:nvPr/>
        </p:nvSpPr>
        <p:spPr>
          <a:xfrm>
            <a:off x="2423795" y="2280285"/>
            <a:ext cx="8867140" cy="548005"/>
          </a:xfrm>
          <a:prstGeom prst="rect">
            <a:avLst/>
          </a:prstGeom>
          <a:noFill/>
        </p:spPr>
        <p:txBody>
          <a:bodyPr wrap="square" rtlCol="0">
            <a:noAutofit/>
          </a:bodyPr>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第</a:t>
            </a:r>
            <a:r>
              <a:rPr lang="en-US" altLang="zh-CN" sz="1600">
                <a:latin typeface="Times Newer Roman" panose="00000500000000000000" charset="0"/>
                <a:cs typeface="Times Newer Roman" panose="00000500000000000000" charset="0"/>
              </a:rPr>
              <a:t> 2 </a:t>
            </a:r>
            <a:r>
              <a:rPr lang="zh-CN" altLang="en-US" sz="1600">
                <a:latin typeface="Times Newer Roman" panose="00000500000000000000" charset="0"/>
                <a:cs typeface="Times Newer Roman" panose="00000500000000000000" charset="0"/>
              </a:rPr>
              <a:t>作者（导师第</a:t>
            </a:r>
            <a:r>
              <a:rPr lang="en-US" altLang="zh-CN" sz="1600">
                <a:latin typeface="Times Newer Roman" panose="00000500000000000000" charset="0"/>
                <a:cs typeface="Times Newer Roman" panose="00000500000000000000" charset="0"/>
              </a:rPr>
              <a:t> 1 </a:t>
            </a:r>
            <a:r>
              <a:rPr lang="zh-CN" altLang="en-US" sz="1600">
                <a:latin typeface="Times Newer Roman" panose="00000500000000000000" charset="0"/>
                <a:cs typeface="Times Newer Roman" panose="00000500000000000000" charset="0"/>
              </a:rPr>
              <a:t>作者）</a:t>
            </a:r>
            <a:r>
              <a:rPr lang="en-US" altLang="zh-CN" sz="1600">
                <a:latin typeface="Times Newer Roman" panose="00000500000000000000" charset="0"/>
                <a:cs typeface="Times Newer Roman" panose="00000500000000000000" charset="0"/>
              </a:rPr>
              <a:t>. IEEE Transactions on Big Data, 2023. (SCI </a:t>
            </a:r>
            <a:r>
              <a:rPr lang="zh-CN" altLang="en-US" sz="1600">
                <a:latin typeface="Times Newer Roman" panose="00000500000000000000" charset="0"/>
                <a:cs typeface="Times Newer Roman" panose="00000500000000000000" charset="0"/>
              </a:rPr>
              <a:t>期刊，已录用</a:t>
            </a:r>
            <a:r>
              <a:rPr lang="en-US" altLang="zh-CN" sz="1600">
                <a:latin typeface="Times Newer Roman" panose="00000500000000000000" charset="0"/>
                <a:cs typeface="Times Newer Roman" panose="00000500000000000000" charset="0"/>
              </a:rPr>
              <a:t>)</a:t>
            </a:r>
            <a:endParaRPr lang="en-US" altLang="zh-CN" sz="1600">
              <a:latin typeface="Times Newer Roman" panose="00000500000000000000" charset="0"/>
              <a:cs typeface="Times Newer Roman" panose="00000500000000000000" charset="0"/>
            </a:endParaRPr>
          </a:p>
        </p:txBody>
      </p:sp>
      <p:sp>
        <p:nvSpPr>
          <p:cNvPr id="7" name="幻云PPT-演示军团3"/>
          <p:cNvSpPr/>
          <p:nvPr>
            <p:custDataLst>
              <p:tags r:id="rId2"/>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0000"/>
          </a:bodyPr>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endParaRPr lang="en-US" altLang="zh-CN" sz="1600">
              <a:latin typeface="Times Newer Roman" panose="00000500000000000000" charset="0"/>
              <a:cs typeface="Times Newer Roman" panose="00000500000000000000" charset="0"/>
            </a:endParaRP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endParaRPr lang="en-US" altLang="zh-CN" sz="1600">
              <a:latin typeface="Times Newer Roman" panose="00000500000000000000" charset="0"/>
              <a:cs typeface="Times Newer Roman" panose="00000500000000000000" charset="0"/>
            </a:endParaRP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endParaRPr lang="en-US" altLang="zh-CN" sz="1600">
              <a:latin typeface="Times Newer Roman" panose="00000500000000000000" charset="0"/>
              <a:cs typeface="Times Newer Roman" panose="00000500000000000000" charset="0"/>
            </a:endParaRP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endParaRPr lang="en-US" altLang="zh-CN" sz="1600">
              <a:latin typeface="Times Newer Roman" panose="00000500000000000000" charset="0"/>
              <a:cs typeface="Times Newer Roman" panose="00000500000000000000" charset="0"/>
            </a:endParaRP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endParaRPr lang="en-US" altLang="zh-CN" sz="1600">
              <a:latin typeface="Times Newer Roman" panose="00000500000000000000" charset="0"/>
              <a:cs typeface="Times Newer Roman" panose="00000500000000000000" charset="0"/>
            </a:endParaRPr>
          </a:p>
        </p:txBody>
      </p:sp>
      <p:sp>
        <p:nvSpPr>
          <p:cNvPr id="4" name="幻云PPT-演示军团3"/>
          <p:cNvSpPr/>
          <p:nvPr>
            <p:custDataLst>
              <p:tags r:id="rId3"/>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0000"/>
          </a:bodyPr>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pic>
        <p:nvPicPr>
          <p:cNvPr id="5" name="图片 4" descr="花瓣素材_表彰系列写实奖杯+飘带_193747265"/>
          <p:cNvPicPr>
            <a:picLocks noChangeAspect="1"/>
          </p:cNvPicPr>
          <p:nvPr/>
        </p:nvPicPr>
        <p:blipFill>
          <a:blip r:embed="rId4"/>
          <a:stretch>
            <a:fillRect/>
          </a:stretch>
        </p:blipFill>
        <p:spPr>
          <a:xfrm>
            <a:off x="7919085" y="2943860"/>
            <a:ext cx="3302635" cy="3302635"/>
          </a:xfrm>
          <a:prstGeom prst="rect">
            <a:avLst/>
          </a:prstGeo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1">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endParaRPr kumimoji="1" lang="en-GB" altLang="zh-CN"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endPar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endPar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endPar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2"/>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p>
              <a:pPr algn="ctr"/>
              <a:r>
                <a:rPr lang="zh-CN" altLang="en-US" b="1" dirty="0">
                  <a:latin typeface="微软雅黑" panose="020B0503020204020204" pitchFamily="34" charset="-122"/>
                  <a:ea typeface="微软雅黑" panose="020B0503020204020204" pitchFamily="34" charset="-122"/>
                </a:rPr>
                <a:t>数据时代背景</a:t>
              </a:r>
              <a:endParaRPr lang="zh-CN" altLang="en-US"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13604" y="4366"/>
              <a:ext cx="3168" cy="580"/>
            </a:xfrm>
            <a:prstGeom prst="rect">
              <a:avLst/>
            </a:prstGeom>
            <a:noFill/>
          </p:spPr>
          <p:txBody>
            <a:bodyPr wrap="square" rtlCol="0">
              <a:spAutoFit/>
            </a:bodyPr>
            <a:p>
              <a:pPr algn="ctr"/>
              <a:r>
                <a:rPr lang="zh-CN" altLang="en-US" b="1" dirty="0">
                  <a:latin typeface="微软雅黑" panose="020B0503020204020204" pitchFamily="34" charset="-122"/>
                  <a:ea typeface="微软雅黑" panose="020B0503020204020204" pitchFamily="34" charset="-122"/>
                </a:rPr>
                <a:t>待解决问题</a:t>
              </a:r>
              <a:endParaRPr lang="zh-CN" altLang="en-US"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8016" y="4366"/>
              <a:ext cx="3168" cy="580"/>
            </a:xfrm>
            <a:prstGeom prst="rect">
              <a:avLst/>
            </a:prstGeom>
            <a:noFill/>
          </p:spPr>
          <p:txBody>
            <a:bodyPr wrap="square" rtlCol="0">
              <a:spAutoFit/>
            </a:bodyPr>
            <a:p>
              <a:pPr algn="ctr"/>
              <a:r>
                <a:rPr lang="zh-CN" altLang="en-US" b="1" dirty="0">
                  <a:latin typeface="微软雅黑" panose="020B0503020204020204" pitchFamily="34" charset="-122"/>
                  <a:ea typeface="微软雅黑" panose="020B0503020204020204" pitchFamily="34" charset="-122"/>
                </a:rPr>
                <a:t>联邦学习现状</a:t>
              </a:r>
              <a:endParaRPr lang="zh-CN" altLang="en-US"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1637" y="2817"/>
              <a:ext cx="15926" cy="822"/>
            </a:xfrm>
            <a:prstGeom prst="rect">
              <a:avLst/>
            </a:prstGeom>
            <a:noFill/>
          </p:spPr>
          <p:txBody>
            <a:bodyPr wrap="square" rtlCol="0">
              <a:spAutoFit/>
            </a:bodyPr>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1771" y="5207"/>
              <a:ext cx="4615" cy="3052"/>
            </a:xfrm>
            <a:prstGeom prst="rect">
              <a:avLst/>
            </a:prstGeom>
            <a:noFill/>
          </p:spPr>
          <p:txBody>
            <a:bodyPr wrap="square" rtlCol="0">
              <a:spAutoFit/>
            </a:bodyPr>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0" name="文本框 9"/>
            <p:cNvSpPr txBox="1"/>
            <p:nvPr/>
          </p:nvSpPr>
          <p:spPr>
            <a:xfrm>
              <a:off x="12881" y="5098"/>
              <a:ext cx="4615" cy="3633"/>
            </a:xfrm>
            <a:prstGeom prst="rect">
              <a:avLst/>
            </a:prstGeom>
            <a:noFill/>
          </p:spPr>
          <p:txBody>
            <a:bodyPr wrap="square" rtlCol="0">
              <a:spAutoFit/>
            </a:bodyPr>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endParaRPr lang="zh-CN" altLang="en-US" sz="1600" dirty="0">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7322" y="5117"/>
              <a:ext cx="4615" cy="3633"/>
            </a:xfrm>
            <a:prstGeom prst="rect">
              <a:avLst/>
            </a:prstGeom>
            <a:noFill/>
          </p:spPr>
          <p:txBody>
            <a:bodyPr wrap="square" rtlCol="0">
              <a:spAutoFit/>
            </a:bodyPr>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endParaRPr lang="zh-CN" altLang="en-US" sz="1600" b="1" dirty="0">
                <a:solidFill>
                  <a:schemeClr val="tx1"/>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endParaRPr lang="zh-CN" altLang="en-US" sz="1600" dirty="0">
                <a:latin typeface="微软雅黑" panose="020B0503020204020204" pitchFamily="34" charset="-122"/>
                <a:ea typeface="微软雅黑" panose="020B0503020204020204" pitchFamily="34" charset="-122"/>
              </a:endParaRP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endParaRPr lang="zh-CN" altLang="en-US" sz="1600" dirty="0">
                <a:latin typeface="微软雅黑" panose="020B0503020204020204" pitchFamily="34" charset="-122"/>
                <a:ea typeface="微软雅黑" panose="020B0503020204020204" pitchFamily="34" charset="-122"/>
              </a:endParaRPr>
            </a:p>
          </p:txBody>
        </p:sp>
        <p:sp>
          <p:nvSpPr>
            <p:cNvPr id="32" name="Rectangle 9"/>
            <p:cNvSpPr/>
            <p:nvPr/>
          </p:nvSpPr>
          <p:spPr>
            <a:xfrm>
              <a:off x="3974" y="3627"/>
              <a:ext cx="518" cy="518"/>
            </a:xfrm>
            <a:prstGeom prst="rect">
              <a:avLst/>
            </a:prstGeom>
            <a:blipFill>
              <a:blip r:embed="rId2">
                <a:lum bright="100000"/>
                <a:extLst>
                  <a:ext uri="{96DAC541-7B7A-43D3-8B79-37D633B846F1}">
                    <asvg:svgBlip xmlns:asvg="http://schemas.microsoft.com/office/drawing/2016/SVG/main" r:embed="rId3"/>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33" name="图形 17" descr="单级齿轮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47" y="6963"/>
              <a:ext cx="822" cy="822"/>
            </a:xfrm>
            <a:prstGeom prst="rect">
              <a:avLst/>
            </a:prstGeom>
          </p:spPr>
        </p:pic>
      </p:gr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研究现状</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1"/>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国内外研究现状</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24396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pitchFamily="34" charset="-122"/>
                <a:ea typeface="微软雅黑" panose="020B0503020204020204" pitchFamily="34" charset="-122"/>
              </a:rPr>
              <a:t>联邦半监督学习</a:t>
            </a:r>
            <a:endParaRPr lang="zh-CN" altLang="en-US"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065655" y="1941830"/>
            <a:ext cx="3929380" cy="1502410"/>
          </a:xfrm>
          <a:prstGeom prst="rect">
            <a:avLst/>
          </a:prstGeom>
          <a:noFill/>
        </p:spPr>
        <p:txBody>
          <a:bodyPr wrap="square" rtlCol="0">
            <a:noAutofit/>
          </a:bodyPr>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Lin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FedPU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方法使客户端仅负责学习正类并独立训练，有效解决了标签在客户端和服务器端两种架构下的联邦学习挑战。</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0" name="IM 6"/>
          <p:cNvPicPr/>
          <p:nvPr/>
        </p:nvPicPr>
        <p:blipFill>
          <a:blip r:embed="rId2"/>
          <a:stretch>
            <a:fillRect/>
          </a:stretch>
        </p:blipFill>
        <p:spPr>
          <a:xfrm>
            <a:off x="2851785" y="4603115"/>
            <a:ext cx="2259330" cy="1317625"/>
          </a:xfrm>
          <a:prstGeom prst="rect">
            <a:avLst/>
          </a:prstGeom>
        </p:spPr>
      </p:pic>
      <p:pic>
        <p:nvPicPr>
          <p:cNvPr id="11" name="IM 4"/>
          <p:cNvPicPr/>
          <p:nvPr/>
        </p:nvPicPr>
        <p:blipFill>
          <a:blip r:embed="rId3"/>
          <a:stretch>
            <a:fillRect/>
          </a:stretch>
        </p:blipFill>
        <p:spPr>
          <a:xfrm>
            <a:off x="2851785" y="3357880"/>
            <a:ext cx="2357120" cy="1099820"/>
          </a:xfrm>
          <a:prstGeom prst="rect">
            <a:avLst/>
          </a:prstGeom>
        </p:spPr>
      </p:pic>
      <p:sp>
        <p:nvSpPr>
          <p:cNvPr id="13" name="矩形: 圆角 31"/>
          <p:cNvSpPr/>
          <p:nvPr/>
        </p:nvSpPr>
        <p:spPr>
          <a:xfrm>
            <a:off x="7019290" y="124396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数据生成方法</a:t>
            </a:r>
            <a:endParaRPr lang="zh-CN" altLang="en-US" b="1" dirty="0">
              <a:latin typeface="微软雅黑" panose="020B0503020204020204" pitchFamily="34" charset="-122"/>
              <a:ea typeface="微软雅黑" panose="020B0503020204020204" pitchFamily="34" charset="-122"/>
            </a:endParaRPr>
          </a:p>
        </p:txBody>
      </p:sp>
      <p:sp>
        <p:nvSpPr>
          <p:cNvPr id="15" name="文本框 14"/>
          <p:cNvSpPr txBox="1"/>
          <p:nvPr/>
        </p:nvSpPr>
        <p:spPr>
          <a:xfrm>
            <a:off x="1738630" y="6370955"/>
            <a:ext cx="10454005" cy="330200"/>
          </a:xfrm>
          <a:prstGeom prst="rect">
            <a:avLst/>
          </a:prstGeom>
        </p:spPr>
        <p:txBody>
          <a:bodyPr wrap="square">
            <a:noAutofit/>
          </a:bodyPr>
          <a:p>
            <a:pPr indent="-320040" algn="l" defTabSz="266700" eaLnBrk="0" fontAlgn="base">
              <a:lnSpc>
                <a:spcPct val="143000"/>
              </a:lnSpc>
              <a:spcBef>
                <a:spcPts val="1100"/>
              </a:spcBef>
              <a:spcAft>
                <a:spcPct val="0"/>
              </a:spcAft>
            </a:pPr>
            <a:r>
              <a:rPr lang="en-US" altLang="zh-CN" sz="800">
                <a:solidFill>
                  <a:srgbClr val="000000"/>
                </a:solidFill>
                <a:latin typeface="Times New Roman" panose="02020603050405020304"/>
                <a:ea typeface="Times New Roman" panose="02020603050405020304"/>
              </a:rPr>
              <a:t>[10] ZHENG,TANG, JU  et  al.  2024  IEEE  International  Conference  on  Bioinformatics  and Biomedicine  (BIBM)[C].  2024  IEEE  International  Conference  on  Bioinformatics  and Biomedicine (BIBM), 2024: 4054-4059.</a:t>
            </a:r>
            <a:endParaRPr lang="en-US" altLang="zh-CN" sz="800">
              <a:solidFill>
                <a:srgbClr val="000000"/>
              </a:solidFill>
              <a:latin typeface="Times New Roman" panose="02020603050405020304"/>
              <a:ea typeface="Times New Roman" panose="02020603050405020304"/>
            </a:endParaRPr>
          </a:p>
        </p:txBody>
      </p:sp>
      <p:sp>
        <p:nvSpPr>
          <p:cNvPr id="17" name="文本框 16"/>
          <p:cNvSpPr txBox="1"/>
          <p:nvPr/>
        </p:nvSpPr>
        <p:spPr>
          <a:xfrm>
            <a:off x="6712585" y="1820545"/>
            <a:ext cx="4792345" cy="3435985"/>
          </a:xfrm>
          <a:prstGeom prst="rect">
            <a:avLst/>
          </a:prstGeom>
        </p:spPr>
        <p:txBody>
          <a:bodyPr wrap="square">
            <a:spAutoFit/>
          </a:bodyPr>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基于自编码器的方法：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发展到</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VAE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等人的改进提升了混合类型表格数据的生成质量。</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基于GANs</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CGANs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WGAN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，解决了梯度消失和模式崩溃问题。</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表格数据GANs：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通过条件采样策略有效处理了表格数据的复杂性问题。</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进阶表格GANs：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Zhao</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能更有效处理偏态分布和多样化特征类型。</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p:nvCxnSpPr>
        <p:spPr>
          <a:xfrm>
            <a:off x="6504305" y="137668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pitchFamily="34" charset="-122"/>
                <a:ea typeface="微软雅黑" panose="020B0503020204020204" pitchFamily="34" charset="-122"/>
              </a:rPr>
              <a:t>方法层面</a:t>
            </a:r>
            <a:endParaRPr lang="zh-CN" altLang="en-US"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065655" y="2376170"/>
            <a:ext cx="3929380" cy="1779270"/>
          </a:xfrm>
          <a:prstGeom prst="rect">
            <a:avLst/>
          </a:prstGeom>
          <a:noFill/>
        </p:spPr>
        <p:txBody>
          <a:bodyPr wrap="square" rtlCol="0">
            <a:noAutofit/>
          </a:bodyPr>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联邦学习通过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数据在本地，模型在中央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的工作流程，以三种不同类型（横向、纵向、迁移）解决特征与样本空间不同重叠程度的分布式训练需求，仅交换模型参数而非原始数据。</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圆角 31"/>
          <p:cNvSpPr/>
          <p:nvPr/>
        </p:nvSpPr>
        <p:spPr>
          <a:xfrm>
            <a:off x="7019290" y="167830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pitchFamily="34" charset="-122"/>
                <a:ea typeface="微软雅黑" panose="020B0503020204020204" pitchFamily="34" charset="-122"/>
              </a:rPr>
              <a:t>分布式环境应用</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712585" y="2254885"/>
            <a:ext cx="4792345" cy="1763395"/>
          </a:xfrm>
          <a:prstGeom prst="rect">
            <a:avLst/>
          </a:prstGeom>
        </p:spPr>
        <p:txBody>
          <a:bodyPr wrap="square">
            <a:spAutoFit/>
          </a:bodyPr>
          <a:p>
            <a:pPr marL="285750" indent="-285750">
              <a:lnSpc>
                <a:spcPct val="17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联邦学习在分布式环境中解决了数据孤岛、隐私保护和异构数据处理问题，已广泛应用于医疗、金融等敏感数据领域，同时克服了客户端可靠性和通信效率等技术挑战。</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p>
            <a:pPr marL="0" indent="0" algn="l" defTabSz="266700" eaLnBrk="0" fontAlgn="base">
              <a:spcBef>
                <a:spcPct val="0"/>
              </a:spcBef>
              <a:spcAft>
                <a:spcPct val="0"/>
              </a:spcAft>
            </a:pP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联邦学习</a:t>
            </a:r>
            <a:endPar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8" name="IM 8"/>
          <p:cNvPicPr/>
          <p:nvPr/>
        </p:nvPicPr>
        <p:blipFill>
          <a:blip r:embed="rId2"/>
          <a:stretch>
            <a:fillRect/>
          </a:stretch>
        </p:blipFill>
        <p:spPr>
          <a:xfrm>
            <a:off x="2434590" y="4159250"/>
            <a:ext cx="3427095" cy="2234565"/>
          </a:xfrm>
          <a:prstGeom prst="rect">
            <a:avLst/>
          </a:prstGeom>
        </p:spPr>
      </p:pic>
      <p:pic>
        <p:nvPicPr>
          <p:cNvPr id="3" name="图片 2"/>
          <p:cNvPicPr>
            <a:picLocks noChangeAspect="1"/>
          </p:cNvPicPr>
          <p:nvPr/>
        </p:nvPicPr>
        <p:blipFill>
          <a:blip r:embed="rId3"/>
          <a:stretch>
            <a:fillRect/>
          </a:stretch>
        </p:blipFill>
        <p:spPr>
          <a:xfrm>
            <a:off x="6712585" y="4155440"/>
            <a:ext cx="5268595" cy="1918335"/>
          </a:xfrm>
          <a:prstGeom prst="rect">
            <a:avLst/>
          </a:prstGeom>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zh-CN" altLang="en-US" b="1" dirty="0">
                <a:latin typeface="微软雅黑" panose="020B0503020204020204" pitchFamily="34" charset="-122"/>
                <a:ea typeface="微软雅黑" panose="020B0503020204020204" pitchFamily="34" charset="-122"/>
              </a:rPr>
              <a:t>伪标签生成方法</a:t>
            </a:r>
            <a:endParaRPr lang="zh-CN" altLang="en-US"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2065655" y="2376170"/>
            <a:ext cx="3929380" cy="1779270"/>
          </a:xfrm>
          <a:prstGeom prst="rect">
            <a:avLst/>
          </a:prstGeom>
          <a:noFill/>
        </p:spPr>
        <p:txBody>
          <a:bodyPr wrap="square" rtlCol="0">
            <a:noAutofit/>
          </a:bodyPr>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该方法基于</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自训练假设</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，通过为未标记数据生成伪标签并结合标记数据训练模型，使用筛选函数保留高置信度样本，并通过平衡参数</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结合监督损失与伪标签损失进行模型优化。</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r>
              <a:rPr lang="en-US" altLang="zh-CN" b="1" dirty="0">
                <a:latin typeface="微软雅黑" panose="020B0503020204020204" pitchFamily="34" charset="-122"/>
                <a:ea typeface="微软雅黑" panose="020B0503020204020204" pitchFamily="34" charset="-122"/>
              </a:rPr>
              <a:t>PU</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Positive and Unlabeled</a:t>
            </a:r>
            <a:r>
              <a:rPr lang="zh-CN" altLang="en-US" b="1" dirty="0">
                <a:latin typeface="微软雅黑" panose="020B0503020204020204" pitchFamily="34" charset="-122"/>
                <a:ea typeface="微软雅黑" panose="020B0503020204020204" pitchFamily="34" charset="-122"/>
              </a:rPr>
              <a:t>）学习</a:t>
            </a:r>
            <a:endParaRPr lang="zh-CN" altLang="en-US" b="1" dirty="0">
              <a:latin typeface="微软雅黑" panose="020B0503020204020204" pitchFamily="34" charset="-122"/>
              <a:ea typeface="微软雅黑" panose="020B0503020204020204" pitchFamily="34" charset="-122"/>
            </a:endParaRPr>
          </a:p>
        </p:txBody>
      </p:sp>
      <p:sp>
        <p:nvSpPr>
          <p:cNvPr id="17" name="文本框 16"/>
          <p:cNvSpPr txBox="1"/>
          <p:nvPr/>
        </p:nvSpPr>
        <p:spPr>
          <a:xfrm>
            <a:off x="6712585" y="2254885"/>
            <a:ext cx="4792345" cy="2306320"/>
          </a:xfrm>
          <a:prstGeom prst="rect">
            <a:avLst/>
          </a:prstGeom>
        </p:spPr>
        <p:txBody>
          <a:bodyPr wrap="square">
            <a:spAutoFit/>
          </a:bodyPr>
          <a:p>
            <a:pPr marL="285750" indent="-285750">
              <a:lnSpc>
                <a:spcPct val="18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学习通过仅使用正例样本和未标记数据构建分类模型，采用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将未标记数据视为负例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的简单策略或</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 Bagging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等改进技术，以及</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两步法</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先识别可靠负样本，再迭代训练分类器</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来逐步提升模型性能。</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p>
            <a:pPr marL="0" indent="0" algn="l" defTabSz="266700" eaLnBrk="0" fontAlgn="base">
              <a:spcBef>
                <a:spcPct val="0"/>
              </a:spcBef>
              <a:spcAft>
                <a:spcPct val="0"/>
              </a:spcAft>
            </a:pP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半监督学习</a:t>
            </a:r>
            <a:endPar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6" name="IM 16"/>
          <p:cNvPicPr/>
          <p:nvPr/>
        </p:nvPicPr>
        <p:blipFill>
          <a:blip r:embed="rId2"/>
          <a:stretch>
            <a:fillRect/>
          </a:stretch>
        </p:blipFill>
        <p:spPr>
          <a:xfrm>
            <a:off x="2977833" y="4311650"/>
            <a:ext cx="1918335" cy="469900"/>
          </a:xfrm>
          <a:prstGeom prst="rect">
            <a:avLst/>
          </a:prstGeom>
        </p:spPr>
      </p:pic>
      <p:pic>
        <p:nvPicPr>
          <p:cNvPr id="4" name="图片 3"/>
          <p:cNvPicPr>
            <a:picLocks noChangeAspect="1"/>
          </p:cNvPicPr>
          <p:nvPr/>
        </p:nvPicPr>
        <p:blipFill>
          <a:blip r:embed="rId3"/>
          <a:stretch>
            <a:fillRect/>
          </a:stretch>
        </p:blipFill>
        <p:spPr>
          <a:xfrm>
            <a:off x="2978150" y="5243195"/>
            <a:ext cx="1866265" cy="516255"/>
          </a:xfrm>
          <a:prstGeom prst="rect">
            <a:avLst/>
          </a:prstGeom>
        </p:spPr>
      </p:pic>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PA" val="v5.2.11"/>
  <p:tag name="ESVMK000224" val="000224; 2024/7/27 11:28:52 ; 幻云PPT原创版式库-倒卖盗卖必究"/>
</p:tagLst>
</file>

<file path=ppt/tags/tag10.xml><?xml version="1.0" encoding="utf-8"?>
<p:tagLst xmlns:p="http://schemas.openxmlformats.org/presentationml/2006/main">
  <p:tag name="SHADOWSIZE" val="100"/>
</p:tagLst>
</file>

<file path=ppt/tags/tag11.xml><?xml version="1.0" encoding="utf-8"?>
<p:tagLst xmlns:p="http://schemas.openxmlformats.org/presentationml/2006/main">
  <p:tag name="PA" val="v5.2.11"/>
</p:tagLst>
</file>

<file path=ppt/tags/tag12.xml><?xml version="1.0" encoding="utf-8"?>
<p:tagLst xmlns:p="http://schemas.openxmlformats.org/presentationml/2006/main">
  <p:tag name="PA" val="v5.2.11"/>
</p:tagLst>
</file>

<file path=ppt/tags/tag13.xml><?xml version="1.0" encoding="utf-8"?>
<p:tagLst xmlns:p="http://schemas.openxmlformats.org/presentationml/2006/main">
  <p:tag name="PA" val="v5.2.11"/>
</p:tagLst>
</file>

<file path=ppt/tags/tag14.xml><?xml version="1.0" encoding="utf-8"?>
<p:tagLst xmlns:p="http://schemas.openxmlformats.org/presentationml/2006/main">
  <p:tag name="PA" val="v5.2.11"/>
</p:tagLst>
</file>

<file path=ppt/tags/tag15.xml><?xml version="1.0" encoding="utf-8"?>
<p:tagLst xmlns:p="http://schemas.openxmlformats.org/presentationml/2006/main">
  <p:tag name="PA" val="v5.2.11"/>
</p:tagLst>
</file>

<file path=ppt/tags/tag16.xml><?xml version="1.0" encoding="utf-8"?>
<p:tagLst xmlns:p="http://schemas.openxmlformats.org/presentationml/2006/main">
  <p:tag name="PA" val="v5.2.11"/>
</p:tagLst>
</file>

<file path=ppt/tags/tag17.xml><?xml version="1.0" encoding="utf-8"?>
<p:tagLst xmlns:p="http://schemas.openxmlformats.org/presentationml/2006/main">
  <p:tag name="PA" val="v5.2.11"/>
</p:tagLst>
</file>

<file path=ppt/tags/tag18.xml><?xml version="1.0" encoding="utf-8"?>
<p:tagLst xmlns:p="http://schemas.openxmlformats.org/presentationml/2006/main">
  <p:tag name="PA" val="v5.2.11"/>
</p:tagLst>
</file>

<file path=ppt/tags/tag19.xml><?xml version="1.0" encoding="utf-8"?>
<p:tagLst xmlns:p="http://schemas.openxmlformats.org/presentationml/2006/main">
  <p:tag name="PA" val="v5.2.11"/>
</p:tagLst>
</file>

<file path=ppt/tags/tag2.xml><?xml version="1.0" encoding="utf-8"?>
<p:tagLst xmlns:p="http://schemas.openxmlformats.org/presentationml/2006/main">
  <p:tag name="PA" val="v5.2.11"/>
  <p:tag name="ESVMK000224" val="000224; 2024/7/27 11:28:52 ; 幻云PPT原创版式库-倒卖盗卖必究"/>
</p:tagLst>
</file>

<file path=ppt/tags/tag20.xml><?xml version="1.0" encoding="utf-8"?>
<p:tagLst xmlns:p="http://schemas.openxmlformats.org/presentationml/2006/main">
  <p:tag name="PA" val="v5.2.11"/>
</p:tagLst>
</file>

<file path=ppt/tags/tag21.xml><?xml version="1.0" encoding="utf-8"?>
<p:tagLst xmlns:p="http://schemas.openxmlformats.org/presentationml/2006/main">
  <p:tag name="PA" val="v5.2.11"/>
</p:tagLst>
</file>

<file path=ppt/tags/tag22.xml><?xml version="1.0" encoding="utf-8"?>
<p:tagLst xmlns:p="http://schemas.openxmlformats.org/presentationml/2006/main">
  <p:tag name="PA" val="v5.2.11"/>
</p:tagLst>
</file>

<file path=ppt/tags/tag23.xml><?xml version="1.0" encoding="utf-8"?>
<p:tagLst xmlns:p="http://schemas.openxmlformats.org/presentationml/2006/main">
  <p:tag name="PA" val="v5.2.11"/>
</p:tagLst>
</file>

<file path=ppt/tags/tag24.xml><?xml version="1.0" encoding="utf-8"?>
<p:tagLst xmlns:p="http://schemas.openxmlformats.org/presentationml/2006/main">
  <p:tag name="PA" val="v5.2.11"/>
</p:tagLst>
</file>

<file path=ppt/tags/tag25.xml><?xml version="1.0" encoding="utf-8"?>
<p:tagLst xmlns:p="http://schemas.openxmlformats.org/presentationml/2006/main">
  <p:tag name="PA" val="v5.2.11"/>
</p:tagLst>
</file>

<file path=ppt/tags/tag26.xml><?xml version="1.0" encoding="utf-8"?>
<p:tagLst xmlns:p="http://schemas.openxmlformats.org/presentationml/2006/main">
  <p:tag name="PA" val="v5.2.11"/>
</p:tagLst>
</file>

<file path=ppt/tags/tag27.xml><?xml version="1.0" encoding="utf-8"?>
<p:tagLst xmlns:p="http://schemas.openxmlformats.org/presentationml/2006/main">
  <p:tag name="PA" val="v5.2.11"/>
</p:tagLst>
</file>

<file path=ppt/tags/tag28.xml><?xml version="1.0" encoding="utf-8"?>
<p:tagLst xmlns:p="http://schemas.openxmlformats.org/presentationml/2006/main">
  <p:tag name="PA" val="v5.2.11"/>
</p:tagLst>
</file>

<file path=ppt/tags/tag29.xml><?xml version="1.0" encoding="utf-8"?>
<p:tagLst xmlns:p="http://schemas.openxmlformats.org/presentationml/2006/main">
  <p:tag name="PA" val="v5.2.11"/>
</p:tagLst>
</file>

<file path=ppt/tags/tag3.xml><?xml version="1.0" encoding="utf-8"?>
<p:tagLst xmlns:p="http://schemas.openxmlformats.org/presentationml/2006/main">
  <p:tag name="PA" val="v5.2.11"/>
  <p:tag name="ESVMK000224" val="000224; 2024/7/27 11:28:52 ; 幻云PPT原创版式库-倒卖盗卖必究"/>
</p:tagLst>
</file>

<file path=ppt/tags/tag30.xml><?xml version="1.0" encoding="utf-8"?>
<p:tagLst xmlns:p="http://schemas.openxmlformats.org/presentationml/2006/main">
  <p:tag name="PA" val="v5.2.11"/>
  <p:tag name="ESVMK000224" val="000224; 2024/7/27 11:28:52 ; 幻云PPT原创版式库-倒卖盗卖必究"/>
</p:tagLst>
</file>

<file path=ppt/tags/tag31.xml><?xml version="1.0" encoding="utf-8"?>
<p:tagLst xmlns:p="http://schemas.openxmlformats.org/presentationml/2006/main">
  <p:tag name="PA" val="v5.2.11"/>
  <p:tag name="ESVMK000224" val="000224; 2024/7/27 11:28:52 ; 幻云PPT原创版式库-倒卖盗卖必究"/>
</p:tagLst>
</file>

<file path=ppt/tags/tag32.xml><?xml version="1.0" encoding="utf-8"?>
<p:tagLst xmlns:p="http://schemas.openxmlformats.org/presentationml/2006/main">
  <p:tag name="PA" val="v5.2.11"/>
  <p:tag name="ESVMK000224" val="000224; 2024/7/27 11:28:52 ; 幻云PPT原创版式库-倒卖盗卖必究"/>
</p:tagLst>
</file>

<file path=ppt/tags/tag33.xml><?xml version="1.0" encoding="utf-8"?>
<p:tagLst xmlns:p="http://schemas.openxmlformats.org/presentationml/2006/main">
  <p:tag name="PA" val="v5.2.11"/>
  <p:tag name="ESVMK000224" val="000224; 2024/7/27 11:28:52 ; 幻云PPT原创版式库-倒卖盗卖必究"/>
</p:tagLst>
</file>

<file path=ppt/tags/tag34.xml><?xml version="1.0" encoding="utf-8"?>
<p:tagLst xmlns:p="http://schemas.openxmlformats.org/presentationml/2006/main">
  <p:tag name="PA" val="v5.2.11"/>
  <p:tag name="ESVMK000224" val="000224; 2024/7/27 11:28:52 ; 幻云PPT原创版式库-倒卖盗卖必究"/>
</p:tagLst>
</file>

<file path=ppt/tags/tag35.xml><?xml version="1.0" encoding="utf-8"?>
<p:tagLst xmlns:p="http://schemas.openxmlformats.org/presentationml/2006/main">
  <p:tag name="PA" val="v5.2.11"/>
  <p:tag name="ESVMK000224" val="000224; 2024/7/27 11:28:52 ; 幻云PPT原创版式库-倒卖盗卖必究"/>
</p:tagLst>
</file>

<file path=ppt/tags/tag36.xml><?xml version="1.0" encoding="utf-8"?>
<p:tagLst xmlns:p="http://schemas.openxmlformats.org/presentationml/2006/main">
  <p:tag name="PA" val="v5.2.11"/>
  <p:tag name="ESVMK000224" val="000224; 2024/7/27 11:28:52 ; 幻云PPT原创版式库-倒卖盗卖必究"/>
</p:tagLst>
</file>

<file path=ppt/tags/tag37.xml><?xml version="1.0" encoding="utf-8"?>
<p:tagLst xmlns:p="http://schemas.openxmlformats.org/presentationml/2006/main">
  <p:tag name="PA" val="v5.2.11"/>
  <p:tag name="ESVMK000224" val="000224; 2024/7/27 11:28:52 ; 幻云PPT原创版式库-倒卖盗卖必究"/>
</p:tagLst>
</file>

<file path=ppt/tags/tag38.xml><?xml version="1.0" encoding="utf-8"?>
<p:tagLst xmlns:p="http://schemas.openxmlformats.org/presentationml/2006/main">
  <p:tag name="PA" val="v5.2.11"/>
  <p:tag name="ESVMK000224" val="000224; 2024/7/27 11:28:52 ; 幻云PPT原创版式库-倒卖盗卖必究"/>
</p:tagLst>
</file>

<file path=ppt/tags/tag39.xml><?xml version="1.0" encoding="utf-8"?>
<p:tagLst xmlns:p="http://schemas.openxmlformats.org/presentationml/2006/main">
  <p:tag name="PA" val="v5.2.11"/>
  <p:tag name="ESVMK000224" val="000224; 2024/7/27 11:28:52 ; 幻云PPT原创版式库-倒卖盗卖必究"/>
</p:tagLst>
</file>

<file path=ppt/tags/tag4.xml><?xml version="1.0" encoding="utf-8"?>
<p:tagLst xmlns:p="http://schemas.openxmlformats.org/presentationml/2006/main">
  <p:tag name="PA" val="v5.2.11"/>
  <p:tag name="ESVMK000224" val="000224; 2024/7/27 11:28:52 ; 幻云PPT原创版式库-倒卖盗卖必究"/>
</p:tagLst>
</file>

<file path=ppt/tags/tag40.xml><?xml version="1.0" encoding="utf-8"?>
<p:tagLst xmlns:p="http://schemas.openxmlformats.org/presentationml/2006/main">
  <p:tag name="PA" val="v5.2.11"/>
  <p:tag name="ESVMK000224" val="000224; 2024/7/27 11:28:52 ; 幻云PPT原创版式库-倒卖盗卖必究"/>
</p:tagLst>
</file>

<file path=ppt/tags/tag41.xml><?xml version="1.0" encoding="utf-8"?>
<p:tagLst xmlns:p="http://schemas.openxmlformats.org/presentationml/2006/main">
  <p:tag name="PA" val="v5.2.11"/>
  <p:tag name="ESVMK000224" val="000224; 2024/7/27 11:28:52 ; 幻云PPT原创版式库-倒卖盗卖必究"/>
</p:tagLst>
</file>

<file path=ppt/tags/tag42.xml><?xml version="1.0" encoding="utf-8"?>
<p:tagLst xmlns:p="http://schemas.openxmlformats.org/presentationml/2006/main">
  <p:tag name="PA" val="v5.2.11"/>
  <p:tag name="ESVMK000224" val="000224; 2024/7/27 11:28:52 ; 幻云PPT原创版式库-倒卖盗卖必究"/>
</p:tagLst>
</file>

<file path=ppt/tags/tag43.xml><?xml version="1.0" encoding="utf-8"?>
<p:tagLst xmlns:p="http://schemas.openxmlformats.org/presentationml/2006/main">
  <p:tag name="PA" val="v5.2.11"/>
  <p:tag name="ESVMK000224" val="000224; 2024/7/27 11:28:52 ; 幻云PPT原创版式库-倒卖盗卖必究"/>
</p:tagLst>
</file>

<file path=ppt/tags/tag44.xml><?xml version="1.0" encoding="utf-8"?>
<p:tagLst xmlns:p="http://schemas.openxmlformats.org/presentationml/2006/main">
  <p:tag name="PA" val="v5.2.11"/>
  <p:tag name="ESVMK000224" val="000224; 2024/7/27 11:28:52 ; 幻云PPT原创版式库-倒卖盗卖必究"/>
</p:tagLst>
</file>

<file path=ppt/tags/tag45.xml><?xml version="1.0" encoding="utf-8"?>
<p:tagLst xmlns:p="http://schemas.openxmlformats.org/presentationml/2006/main">
  <p:tag name="PA" val="v5.2.11"/>
  <p:tag name="ESVMK000224" val="000224; 2024/7/27 11:28:52 ; 幻云PPT原创版式库-倒卖盗卖必究"/>
</p:tagLst>
</file>

<file path=ppt/tags/tag46.xml><?xml version="1.0" encoding="utf-8"?>
<p:tagLst xmlns:p="http://schemas.openxmlformats.org/presentationml/2006/main">
  <p:tag name="PA" val="v5.2.11"/>
  <p:tag name="ESVMK000224" val="000224; 2024/7/27 11:28:52 ; 幻云PPT原创版式库-倒卖盗卖必究"/>
</p:tagLst>
</file>

<file path=ppt/tags/tag47.xml><?xml version="1.0" encoding="utf-8"?>
<p:tagLst xmlns:p="http://schemas.openxmlformats.org/presentationml/2006/main">
  <p:tag name="PA" val="v5.2.11"/>
  <p:tag name="ESVMK000224" val="000224; 2024/7/27 11:28:52 ; 幻云PPT原创版式库-倒卖盗卖必究"/>
</p:tagLst>
</file>

<file path=ppt/tags/tag48.xml><?xml version="1.0" encoding="utf-8"?>
<p:tagLst xmlns:p="http://schemas.openxmlformats.org/presentationml/2006/main">
  <p:tag name="PA" val="v5.2.11"/>
  <p:tag name="ESVMK000224" val="000224; 2024/7/27 11:28:52 ; 幻云PPT原创版式库-倒卖盗卖必究"/>
</p:tagLst>
</file>

<file path=ppt/tags/tag49.xml><?xml version="1.0" encoding="utf-8"?>
<p:tagLst xmlns:p="http://schemas.openxmlformats.org/presentationml/2006/main">
  <p:tag name="PA" val="v5.2.11"/>
  <p:tag name="ESVMK000224" val="000224; 2024/7/27 11:28:52 ; 幻云PPT原创版式库-倒卖盗卖必究"/>
</p:tagLst>
</file>

<file path=ppt/tags/tag5.xml><?xml version="1.0" encoding="utf-8"?>
<p:tagLst xmlns:p="http://schemas.openxmlformats.org/presentationml/2006/main">
  <p:tag name="SHADOWSIZE" val="100"/>
</p:tagLst>
</file>

<file path=ppt/tags/tag50.xml><?xml version="1.0" encoding="utf-8"?>
<p:tagLst xmlns:p="http://schemas.openxmlformats.org/presentationml/2006/main">
  <p:tag name="PA" val="v5.2.11"/>
  <p:tag name="ESVMK000224" val="000224; 2024/7/27 11:28:52 ; 幻云PPT原创版式库-倒卖盗卖必究"/>
</p:tagLst>
</file>

<file path=ppt/tags/tag51.xml><?xml version="1.0" encoding="utf-8"?>
<p:tagLst xmlns:p="http://schemas.openxmlformats.org/presentationml/2006/main">
  <p:tag name="PA" val="v5.2.11"/>
  <p:tag name="ESVMK000224" val="000224; 2024/7/27 11:28:52 ; 幻云PPT原创版式库-倒卖盗卖必究"/>
</p:tagLst>
</file>

<file path=ppt/tags/tag52.xml><?xml version="1.0" encoding="utf-8"?>
<p:tagLst xmlns:p="http://schemas.openxmlformats.org/presentationml/2006/main">
  <p:tag name="PA" val="v5.2.11"/>
  <p:tag name="ESVMK000224" val="000224; 2024/7/27 11:28:52 ; 幻云PPT原创版式库-倒卖盗卖必究"/>
</p:tagLst>
</file>

<file path=ppt/tags/tag53.xml><?xml version="1.0" encoding="utf-8"?>
<p:tagLst xmlns:p="http://schemas.openxmlformats.org/presentationml/2006/main">
  <p:tag name="PA" val="v5.2.11"/>
  <p:tag name="ESVMK000224" val="000224; 2024/7/27 11:28:52 ; 幻云PPT原创版式库-倒卖盗卖必究"/>
</p:tagLst>
</file>

<file path=ppt/tags/tag54.xml><?xml version="1.0" encoding="utf-8"?>
<p:tagLst xmlns:p="http://schemas.openxmlformats.org/presentationml/2006/main">
  <p:tag name="PA" val="v5.2.11"/>
  <p:tag name="ESVMK000224" val="000224; 2024/7/27 11:28:52 ; 幻云PPT原创版式库-倒卖盗卖必究"/>
</p:tagLst>
</file>

<file path=ppt/tags/tag55.xml><?xml version="1.0" encoding="utf-8"?>
<p:tagLst xmlns:p="http://schemas.openxmlformats.org/presentationml/2006/main">
  <p:tag name="PA" val="v5.2.11"/>
  <p:tag name="ESVMK000224" val="000224; 2024/7/27 11:28:52 ; 幻云PPT原创版式库-倒卖盗卖必究"/>
</p:tagLst>
</file>

<file path=ppt/tags/tag56.xml><?xml version="1.0" encoding="utf-8"?>
<p:tagLst xmlns:p="http://schemas.openxmlformats.org/presentationml/2006/main">
  <p:tag name="PA" val="v5.2.11"/>
  <p:tag name="ESVMK000224" val="000224; 2024/7/27 11:28:52 ; 幻云PPT原创版式库-倒卖盗卖必究"/>
</p:tagLst>
</file>

<file path=ppt/tags/tag57.xml><?xml version="1.0" encoding="utf-8"?>
<p:tagLst xmlns:p="http://schemas.openxmlformats.org/presentationml/2006/main">
  <p:tag name="PA" val="v5.2.11"/>
  <p:tag name="ESVMK000224" val="000224; 2024/7/27 11:28:52 ; 幻云PPT原创版式库-倒卖盗卖必究"/>
</p:tagLst>
</file>

<file path=ppt/tags/tag58.xml><?xml version="1.0" encoding="utf-8"?>
<p:tagLst xmlns:p="http://schemas.openxmlformats.org/presentationml/2006/main">
  <p:tag name="PA" val="v5.2.11"/>
  <p:tag name="ESVMK000224" val="000224; 2024/7/27 11:28:52 ; 幻云PPT原创版式库-倒卖盗卖必究"/>
</p:tagLst>
</file>

<file path=ppt/tags/tag59.xml><?xml version="1.0" encoding="utf-8"?>
<p:tagLst xmlns:p="http://schemas.openxmlformats.org/presentationml/2006/main">
  <p:tag name="PA" val="v5.2.11"/>
  <p:tag name="ESVMK000224" val="000224; 2024/7/27 11:28:52 ; 幻云PPT原创版式库-倒卖盗卖必究"/>
</p:tagLst>
</file>

<file path=ppt/tags/tag6.xml><?xml version="1.0" encoding="utf-8"?>
<p:tagLst xmlns:p="http://schemas.openxmlformats.org/presentationml/2006/main">
  <p:tag name="SHADOWSIZE" val="100"/>
</p:tagLst>
</file>

<file path=ppt/tags/tag60.xml><?xml version="1.0" encoding="utf-8"?>
<p:tagLst xmlns:p="http://schemas.openxmlformats.org/presentationml/2006/main">
  <p:tag name="PA" val="v5.2.11"/>
  <p:tag name="ESVMK000224" val="000224; 2024/7/27 11:28:52 ; 幻云PPT原创版式库-倒卖盗卖必究"/>
</p:tagLst>
</file>

<file path=ppt/tags/tag61.xml><?xml version="1.0" encoding="utf-8"?>
<p:tagLst xmlns:p="http://schemas.openxmlformats.org/presentationml/2006/main">
  <p:tag name="TABLE_ENDDRAG_ORIGIN_RECT" val="353*329"/>
  <p:tag name="TABLE_ENDDRAG_RECT" val="160*191*353*329"/>
</p:tagLst>
</file>

<file path=ppt/tags/tag62.xml><?xml version="1.0" encoding="utf-8"?>
<p:tagLst xmlns:p="http://schemas.openxmlformats.org/presentationml/2006/main">
  <p:tag name="PA" val="v5.2.11"/>
  <p:tag name="ESVMK000224" val="000224; 2024/7/27 11:28:52 ; 幻云PPT原创版式库-倒卖盗卖必究"/>
</p:tagLst>
</file>

<file path=ppt/tags/tag63.xml><?xml version="1.0" encoding="utf-8"?>
<p:tagLst xmlns:p="http://schemas.openxmlformats.org/presentationml/2006/main">
  <p:tag name="PA" val="v5.2.11"/>
  <p:tag name="ESVMK000224" val="000224; 2024/7/27 11:28:52 ; 幻云PPT原创版式库-倒卖盗卖必究"/>
</p:tagLst>
</file>

<file path=ppt/tags/tag64.xml><?xml version="1.0" encoding="utf-8"?>
<p:tagLst xmlns:p="http://schemas.openxmlformats.org/presentationml/2006/main">
  <p:tag name="PA" val="v5.2.11"/>
  <p:tag name="ESVMK000224" val="000224; 2024/7/27 11:28:52 ; 幻云PPT原创版式库-倒卖盗卖必究"/>
</p:tagLst>
</file>

<file path=ppt/tags/tag65.xml><?xml version="1.0" encoding="utf-8"?>
<p:tagLst xmlns:p="http://schemas.openxmlformats.org/presentationml/2006/main">
  <p:tag name="PA" val="v5.2.11"/>
  <p:tag name="ESVMK000224" val="000224; 2024/7/27 11:28:52 ; 幻云PPT原创版式库-倒卖盗卖必究"/>
</p:tagLst>
</file>

<file path=ppt/tags/tag66.xml><?xml version="1.0" encoding="utf-8"?>
<p:tagLst xmlns:p="http://schemas.openxmlformats.org/presentationml/2006/main">
  <p:tag name="PA" val="v5.2.11"/>
  <p:tag name="ESVMK000224" val="000224; 2024/7/27 11:28:52 ; 幻云PPT原创版式库-倒卖盗卖必究"/>
</p:tagLst>
</file>

<file path=ppt/tags/tag67.xml><?xml version="1.0" encoding="utf-8"?>
<p:tagLst xmlns:p="http://schemas.openxmlformats.org/presentationml/2006/main">
  <p:tag name="PA" val="v5.2.11"/>
  <p:tag name="ESVMK000224" val="000224; 2024/7/27 11:28:52 ; 幻云PPT原创版式库-倒卖盗卖必究"/>
</p:tagLst>
</file>

<file path=ppt/tags/tag68.xml><?xml version="1.0" encoding="utf-8"?>
<p:tagLst xmlns:p="http://schemas.openxmlformats.org/presentationml/2006/main">
  <p:tag name="PA" val="v5.2.11"/>
  <p:tag name="ESVMK000224" val="000224; 2024/7/27 11:28:52 ; 幻云PPT原创版式库-倒卖盗卖必究"/>
</p:tagLst>
</file>

<file path=ppt/tags/tag69.xml><?xml version="1.0" encoding="utf-8"?>
<p:tagLst xmlns:p="http://schemas.openxmlformats.org/presentationml/2006/main">
  <p:tag name="PA" val="v5.2.11"/>
  <p:tag name="ESVMK000224" val="000224; 2024/7/27 11:28:52 ; 幻云PPT原创版式库-倒卖盗卖必究"/>
</p:tagLst>
</file>

<file path=ppt/tags/tag7.xml><?xml version="1.0" encoding="utf-8"?>
<p:tagLst xmlns:p="http://schemas.openxmlformats.org/presentationml/2006/main">
  <p:tag name="SHADOWSIZE" val="100"/>
</p:tagLst>
</file>

<file path=ppt/tags/tag70.xml><?xml version="1.0" encoding="utf-8"?>
<p:tagLst xmlns:p="http://schemas.openxmlformats.org/presentationml/2006/main">
  <p:tag name="PA" val="v5.2.11"/>
  <p:tag name="ESVMK000224" val="000224; 2024/7/27 11:28:52 ; 幻云PPT原创版式库-倒卖盗卖必究"/>
</p:tagLst>
</file>

<file path=ppt/tags/tag71.xml><?xml version="1.0" encoding="utf-8"?>
<p:tagLst xmlns:p="http://schemas.openxmlformats.org/presentationml/2006/main">
  <p:tag name="PA" val="v5.2.11"/>
  <p:tag name="ESVMK000224" val="000224; 2024/7/27 11:28:52 ; 幻云PPT原创版式库-倒卖盗卖必究"/>
</p:tagLst>
</file>

<file path=ppt/tags/tag72.xml><?xml version="1.0" encoding="utf-8"?>
<p:tagLst xmlns:p="http://schemas.openxmlformats.org/presentationml/2006/main">
  <p:tag name="PA" val="v5.2.11"/>
  <p:tag name="ESVMK000224" val="000224; 2024/7/27 11:28:52 ; 幻云PPT原创版式库-倒卖盗卖必究"/>
</p:tagLst>
</file>

<file path=ppt/tags/tag73.xml><?xml version="1.0" encoding="utf-8"?>
<p:tagLst xmlns:p="http://schemas.openxmlformats.org/presentationml/2006/main">
  <p:tag name="PA" val="v5.2.11"/>
  <p:tag name="ESVMK000224" val="000224; 2024/7/27 11:28:52 ; 幻云PPT原创版式库-倒卖盗卖必究"/>
</p:tagLst>
</file>

<file path=ppt/tags/tag74.xml><?xml version="1.0" encoding="utf-8"?>
<p:tagLst xmlns:p="http://schemas.openxmlformats.org/presentationml/2006/main">
  <p:tag name="PA" val="v5.2.11"/>
  <p:tag name="ESVMK000224" val="000224; 2024/7/27 11:28:52 ; 幻云PPT原创版式库-倒卖盗卖必究"/>
</p:tagLst>
</file>

<file path=ppt/tags/tag75.xml><?xml version="1.0" encoding="utf-8"?>
<p:tagLst xmlns:p="http://schemas.openxmlformats.org/presentationml/2006/main">
  <p:tag name="PA" val="v5.2.11"/>
  <p:tag name="ESVMK000224" val="000224; 2024/7/27 11:28:52 ; 幻云PPT原创版式库-倒卖盗卖必究"/>
</p:tagLst>
</file>

<file path=ppt/tags/tag76.xml><?xml version="1.0" encoding="utf-8"?>
<p:tagLst xmlns:p="http://schemas.openxmlformats.org/presentationml/2006/main">
  <p:tag name="PA" val="v5.2.11"/>
  <p:tag name="ESVMK000224" val="000224; 2024/7/27 11:28:52 ; 幻云PPT原创版式库-倒卖盗卖必究"/>
</p:tagLst>
</file>

<file path=ppt/tags/tag77.xml><?xml version="1.0" encoding="utf-8"?>
<p:tagLst xmlns:p="http://schemas.openxmlformats.org/presentationml/2006/main">
  <p:tag name="PA" val="v5.2.11"/>
  <p:tag name="ESVMK000224" val="000224; 2024/7/27 11:28:52 ; 幻云PPT原创版式库-倒卖盗卖必究"/>
</p:tagLst>
</file>

<file path=ppt/tags/tag78.xml><?xml version="1.0" encoding="utf-8"?>
<p:tagLst xmlns:p="http://schemas.openxmlformats.org/presentationml/2006/main">
  <p:tag name="PA" val="v5.2.11"/>
  <p:tag name="ESVMK000224" val="000224; 2024/7/27 11:28:52 ; 幻云PPT原创版式库-倒卖盗卖必究"/>
</p:tagLst>
</file>

<file path=ppt/tags/tag79.xml><?xml version="1.0" encoding="utf-8"?>
<p:tagLst xmlns:p="http://schemas.openxmlformats.org/presentationml/2006/main">
  <p:tag name="PA" val="v5.2.11"/>
  <p:tag name="ESVMK000224" val="000224; 2024/7/27 11:28:52 ; 幻云PPT原创版式库-倒卖盗卖必究"/>
</p:tagLst>
</file>

<file path=ppt/tags/tag8.xml><?xml version="1.0" encoding="utf-8"?>
<p:tagLst xmlns:p="http://schemas.openxmlformats.org/presentationml/2006/main">
  <p:tag name="SHADOWSIZE" val="100"/>
</p:tagLst>
</file>

<file path=ppt/tags/tag80.xml><?xml version="1.0" encoding="utf-8"?>
<p:tagLst xmlns:p="http://schemas.openxmlformats.org/presentationml/2006/main">
  <p:tag name="PA" val="v5.2.11"/>
  <p:tag name="ESVMK000224" val="000224; 2024/7/27 11:28:52 ; 幻云PPT原创版式库-倒卖盗卖必究"/>
</p:tagLst>
</file>

<file path=ppt/tags/tag81.xml><?xml version="1.0" encoding="utf-8"?>
<p:tagLst xmlns:p="http://schemas.openxmlformats.org/presentationml/2006/main">
  <p:tag name="PA" val="v5.2.11"/>
  <p:tag name="ESVMK000224" val="000224; 2024/7/27 11:28:52 ; 幻云PPT原创版式库-倒卖盗卖必究"/>
</p:tagLst>
</file>

<file path=ppt/tags/tag82.xml><?xml version="1.0" encoding="utf-8"?>
<p:tagLst xmlns:p="http://schemas.openxmlformats.org/presentationml/2006/main">
  <p:tag name="PA" val="v5.2.11"/>
  <p:tag name="ESVMK000224" val="000224; 2024/7/27 11:28:52 ; 幻云PPT原创版式库-倒卖盗卖必究"/>
</p:tagLst>
</file>

<file path=ppt/tags/tag83.xml><?xml version="1.0" encoding="utf-8"?>
<p:tagLst xmlns:p="http://schemas.openxmlformats.org/presentationml/2006/main">
  <p:tag name="PA" val="v5.2.11"/>
  <p:tag name="ESVMK000224" val="000224; 2024/7/27 11:28:52 ; 幻云PPT原创版式库-倒卖盗卖必究"/>
</p:tagLst>
</file>

<file path=ppt/tags/tag84.xml><?xml version="1.0" encoding="utf-8"?>
<p:tagLst xmlns:p="http://schemas.openxmlformats.org/presentationml/2006/main">
  <p:tag name="PA" val="v5.2.11"/>
  <p:tag name="ESVMK000224" val="000224; 2024/7/27 11:28:52 ; 幻云PPT原创版式库-倒卖盗卖必究"/>
</p:tagLst>
</file>

<file path=ppt/tags/tag85.xml><?xml version="1.0" encoding="utf-8"?>
<p:tagLst xmlns:p="http://schemas.openxmlformats.org/presentationml/2006/main">
  <p:tag name="PA" val="v5.2.11"/>
  <p:tag name="ESVMK000224" val="000224; 2024/7/27 11:28:52 ; 幻云PPT原创版式库-倒卖盗卖必究"/>
</p:tagLst>
</file>

<file path=ppt/tags/tag86.xml><?xml version="1.0" encoding="utf-8"?>
<p:tagLst xmlns:p="http://schemas.openxmlformats.org/presentationml/2006/main">
  <p:tag name="TABLE_ENDDRAG_ORIGIN_RECT" val="617*163"/>
  <p:tag name="TABLE_ENDDRAG_RECT" val="238*309*617*163"/>
</p:tagLst>
</file>

<file path=ppt/tags/tag87.xml><?xml version="1.0" encoding="utf-8"?>
<p:tagLst xmlns:p="http://schemas.openxmlformats.org/presentationml/2006/main">
  <p:tag name="PA" val="v5.2.11"/>
  <p:tag name="ESVMK000224" val="000224; 2024/7/27 11:28:52 ; 幻云PPT原创版式库-倒卖盗卖必究"/>
</p:tagLst>
</file>

<file path=ppt/tags/tag88.xml><?xml version="1.0" encoding="utf-8"?>
<p:tagLst xmlns:p="http://schemas.openxmlformats.org/presentationml/2006/main">
  <p:tag name="PA" val="v5.2.11"/>
  <p:tag name="ESVMK000224" val="000224; 2024/7/27 11:28:52 ; 幻云PPT原创版式库-倒卖盗卖必究"/>
</p:tagLst>
</file>

<file path=ppt/tags/tag89.xml><?xml version="1.0" encoding="utf-8"?>
<p:tagLst xmlns:p="http://schemas.openxmlformats.org/presentationml/2006/main">
  <p:tag name="PA" val="v5.2.11"/>
  <p:tag name="ESVMK000224" val="000224; 2024/7/27 11:28:52 ; 幻云PPT原创版式库-倒卖盗卖必究"/>
</p:tagLst>
</file>

<file path=ppt/tags/tag9.xml><?xml version="1.0" encoding="utf-8"?>
<p:tagLst xmlns:p="http://schemas.openxmlformats.org/presentationml/2006/main">
  <p:tag name="SHADOWSIZE" val="100"/>
</p:tagLst>
</file>

<file path=ppt/tags/tag90.xml><?xml version="1.0" encoding="utf-8"?>
<p:tagLst xmlns:p="http://schemas.openxmlformats.org/presentationml/2006/main">
  <p:tag name="PA" val="v5.2.11"/>
  <p:tag name="ESVMK000224" val="000224; 2024/7/27 11:28:52 ; 幻云PPT原创版式库-倒卖盗卖必究"/>
</p:tagLst>
</file>

<file path=ppt/tags/tag91.xml><?xml version="1.0" encoding="utf-8"?>
<p:tagLst xmlns:p="http://schemas.openxmlformats.org/presentationml/2006/main">
  <p:tag name="PA" val="v5.2.11"/>
  <p:tag name="ESVMK000224" val="000224; 2024/7/27 11:28:52 ; 幻云PPT原创版式库-倒卖盗卖必究"/>
</p:tagLst>
</file>

<file path=ppt/tags/tag92.xml><?xml version="1.0" encoding="utf-8"?>
<p:tagLst xmlns:p="http://schemas.openxmlformats.org/presentationml/2006/main">
  <p:tag name="wpp_generatepicture" val="1"/>
</p:tagLst>
</file>

<file path=ppt/tags/tag93.xml><?xml version="1.0" encoding="utf-8"?>
<p:tagLst xmlns:p="http://schemas.openxmlformats.org/presentationml/2006/main">
  <p:tag name="PA" val="v5.2.11"/>
  <p:tag name="ESVMK000224" val="000224; 2024/7/27 11:28:52 ; 幻云PPT原创版式库-倒卖盗卖必究"/>
</p:tagLst>
</file>

<file path=ppt/tags/tag94.xml><?xml version="1.0" encoding="utf-8"?>
<p:tagLst xmlns:p="http://schemas.openxmlformats.org/presentationml/2006/main">
  <p:tag name="PA" val="v5.2.11"/>
  <p:tag name="ESVMK000224" val="000224; 2024/7/27 11:28:52 ; 幻云PPT原创版式库-倒卖盗卖必究"/>
</p:tagLst>
</file>

<file path=ppt/tags/tag95.xml><?xml version="1.0" encoding="utf-8"?>
<p:tagLst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8359</Words>
  <Application>WPS 演示</Application>
  <PresentationFormat>宽屏</PresentationFormat>
  <Paragraphs>919</Paragraphs>
  <Slides>35</Slides>
  <Notes>0</Notes>
  <HiddenSlides>0</HiddenSlides>
  <MMClips>0</MMClips>
  <ScaleCrop>false</ScaleCrop>
  <HeadingPairs>
    <vt:vector size="6" baseType="variant">
      <vt:variant>
        <vt:lpstr>已用的字体</vt:lpstr>
      </vt:variant>
      <vt:variant>
        <vt:i4>26</vt:i4>
      </vt:variant>
      <vt:variant>
        <vt:lpstr>主题</vt:lpstr>
      </vt:variant>
      <vt:variant>
        <vt:i4>2</vt:i4>
      </vt:variant>
      <vt:variant>
        <vt:lpstr>幻灯片标题</vt:lpstr>
      </vt:variant>
      <vt:variant>
        <vt:i4>35</vt:i4>
      </vt:variant>
    </vt:vector>
  </HeadingPairs>
  <TitlesOfParts>
    <vt:vector size="63" baseType="lpstr">
      <vt:lpstr>Arial</vt:lpstr>
      <vt:lpstr>宋体</vt:lpstr>
      <vt:lpstr>Wingdings</vt:lpstr>
      <vt:lpstr>微软雅黑</vt:lpstr>
      <vt:lpstr>等线</vt:lpstr>
      <vt:lpstr>Arial Unicode MS</vt:lpstr>
      <vt:lpstr>等线 Light</vt:lpstr>
      <vt:lpstr>Calibri</vt:lpstr>
      <vt:lpstr>Impact</vt:lpstr>
      <vt:lpstr>Cambria Math</vt:lpstr>
      <vt:lpstr>Wingdings</vt:lpstr>
      <vt:lpstr>华文楷体</vt:lpstr>
      <vt:lpstr>Times New Roman</vt:lpstr>
      <vt:lpstr>OPPOSans B</vt:lpstr>
      <vt:lpstr>OPPOSans R</vt:lpstr>
      <vt:lpstr>PMingLiU-ExtB</vt:lpstr>
      <vt:lpstr>思源宋体 CN Heavy</vt:lpstr>
      <vt:lpstr>Times Newer Roman</vt:lpstr>
      <vt:lpstr>OPPOSans L</vt:lpstr>
      <vt:lpstr>Arial</vt:lpstr>
      <vt:lpstr>MS Gothic</vt:lpstr>
      <vt:lpstr>汉仪雅酷黑 65W</vt:lpstr>
      <vt:lpstr>黑体</vt:lpstr>
      <vt:lpstr>思源黑体 CN Light</vt:lpstr>
      <vt:lpstr>思源宋体 Heavy</vt:lpstr>
      <vt:lpstr>阿里巴巴普惠体 L</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小小冰</cp:lastModifiedBy>
  <cp:revision>526</cp:revision>
  <dcterms:created xsi:type="dcterms:W3CDTF">2023-05-11T12:03:00Z</dcterms:created>
  <dcterms:modified xsi:type="dcterms:W3CDTF">2025-05-13T10:33:52Z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